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6" r:id="rId51"/>
    <p:sldId id="307" r:id="rId52"/>
    <p:sldId id="304" r:id="rId53"/>
    <p:sldId id="305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0"/>
      <p:bold r:id="rId141"/>
      <p:italic r:id="rId142"/>
      <p:boldItalic r:id="rId143"/>
    </p:embeddedFont>
    <p:embeddedFont>
      <p:font typeface="Consolas" panose="020B0609020204030204" pitchFamily="49" charset="0"/>
      <p:regular r:id="rId144"/>
      <p:bold r:id="rId145"/>
      <p:italic r:id="rId146"/>
      <p:boldItalic r:id="rId147"/>
    </p:embeddedFont>
    <p:embeddedFont>
      <p:font typeface="Roboto" panose="02000000000000000000" pitchFamily="2" charset="0"/>
      <p:regular r:id="rId148"/>
      <p:bold r:id="rId149"/>
      <p:italic r:id="rId150"/>
      <p:boldItalic r:id="rId1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2" roundtripDataSignature="AMtx7mjuda8lRJGNqq+Jhn33VrOCZYS2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8"/>
    <p:restoredTop sz="94696"/>
  </p:normalViewPr>
  <p:slideViewPr>
    <p:cSldViewPr snapToGrid="0">
      <p:cViewPr varScale="1">
        <p:scale>
          <a:sx n="146" d="100"/>
          <a:sy n="146" d="100"/>
        </p:scale>
        <p:origin x="168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font" Target="fonts/font10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font" Target="fonts/font11.fntdata"/><Relationship Id="rId155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font" Target="fonts/font12.fntdata"/><Relationship Id="rId156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4.fntdata"/><Relationship Id="rId148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viewProps" Target="view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5.fntdata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1" name="Google Shape;1291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7" name="Google Shape;1297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3" name="Google Shape;1303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9" name="Google Shape;130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5" name="Google Shape;131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1" name="Google Shape;1321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7" name="Google Shape;1327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3" name="Google Shape;133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9" name="Google Shape;1339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5" name="Google Shape;1345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1" name="Google Shape;1351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7" name="Google Shape;1357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3" name="Google Shape;1363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9" name="Google Shape;1369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4" name="Google Shape;137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0" name="Google Shape;1380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8" name="Google Shape;1388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3" name="Google Shape;1403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1" name="Google Shape;1421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" name="Google Shape;1439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7" name="Google Shape;1457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6" name="Google Shape;1476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3" name="Google Shape;1483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Explain the notation</a:t>
            </a:r>
            <a:endParaRPr/>
          </a:p>
        </p:txBody>
      </p:sp>
      <p:sp>
        <p:nvSpPr>
          <p:cNvPr id="1490" name="Google Shape;1490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1" name="Google Shape;1501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8" name="Google Shape;1508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5" name="Google Shape;1515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2" name="Google Shape;1522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9" name="Google Shape;1529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5" name="Google Shape;1535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1" name="Google Shape;1541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7" name="Google Shape;1547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3" name="Google Shape;1553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9" name="Google Shape;1559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5" name="Google Shape;1565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1" name="Google Shape;1571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7" name="Google Shape;1577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Can skip this slide and show if anyone ask for deriv (took from prof lecture slides)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" name="Google Shape;73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Can show or skip, up to tutor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5" name="Google Shape;80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1" name="Google Shape;81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7" name="Google Shape;81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9" name="Google Shape;83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1" name="Google Shape;86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3" name="Google Shape;88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5" name="Google Shape;90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7" name="Google Shape;92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9" name="Google Shape;94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1" name="Google Shape;97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3" name="Google Shape;99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5" name="Google Shape;101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7" name="Google Shape;103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9" name="Google Shape;105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1" name="Google Shape;108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3" name="Google Shape;110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5" name="Google Shape;112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7" name="Google Shape;114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3" name="Google Shape;115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9" name="Google Shape;115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5" name="Google Shape;116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1" name="Google Shape;117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7" name="Google Shape;1177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3" name="Google Shape;118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9" name="Google Shape;118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5" name="Google Shape;119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0" name="Google Shape;1200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6" name="Google Shape;120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2" name="Google Shape;121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8" name="Google Shape;121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4" name="Google Shape;122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0" name="Google Shape;123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6" name="Google Shape;1236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2" name="Google Shape;124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9" name="Google Shape;12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5" name="Google Shape;1255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1" name="Google Shape;1261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7" name="Google Shape;126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3" name="Google Shape;1273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9" name="Google Shape;127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5" name="Google Shape;1285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5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5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45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5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45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5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5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1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1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16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16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4" name="Google Shape;94;p1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CS2040S Tutorial 8</a:t>
            </a:r>
            <a:endParaRPr/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Probing</a:t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766900" y="1735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1214050" y="1735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11"/>
          <p:cNvSpPr/>
          <p:nvPr/>
        </p:nvSpPr>
        <p:spPr>
          <a:xfrm>
            <a:off x="766900" y="2009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11"/>
          <p:cNvSpPr/>
          <p:nvPr/>
        </p:nvSpPr>
        <p:spPr>
          <a:xfrm>
            <a:off x="1214050" y="2009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766900" y="2283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1214050" y="22834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7669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214050" y="25576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11"/>
          <p:cNvSpPr/>
          <p:nvPr/>
        </p:nvSpPr>
        <p:spPr>
          <a:xfrm>
            <a:off x="766900" y="2831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1214050" y="28318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766900" y="3106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Google Shape;312;p11"/>
          <p:cNvSpPr/>
          <p:nvPr/>
        </p:nvSpPr>
        <p:spPr>
          <a:xfrm>
            <a:off x="1214050" y="3106075"/>
            <a:ext cx="1509900" cy="274200"/>
          </a:xfrm>
          <a:prstGeom prst="rect">
            <a:avLst/>
          </a:prstGeom>
          <a:solidFill>
            <a:srgbClr val="00FF00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82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3" name="Google Shape;313;p11"/>
          <p:cNvSpPr/>
          <p:nvPr/>
        </p:nvSpPr>
        <p:spPr>
          <a:xfrm>
            <a:off x="766900" y="3380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1214050" y="3380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766900" y="3654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214050" y="36544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766900" y="3928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8" name="Google Shape;318;p11"/>
          <p:cNvSpPr/>
          <p:nvPr/>
        </p:nvSpPr>
        <p:spPr>
          <a:xfrm>
            <a:off x="1214050" y="39286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11"/>
          <p:cNvSpPr/>
          <p:nvPr/>
        </p:nvSpPr>
        <p:spPr>
          <a:xfrm>
            <a:off x="766900" y="4202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1214050" y="4202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11"/>
          <p:cNvSpPr txBox="1"/>
          <p:nvPr/>
        </p:nvSpPr>
        <p:spPr>
          <a:xfrm>
            <a:off x="311700" y="1017725"/>
            <a:ext cx="3387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Let’s define a hash function </a:t>
            </a:r>
            <a:r>
              <a:rPr lang="en" sz="1400" b="0" i="1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h(x) = x % 10</a:t>
            </a:r>
            <a:endParaRPr sz="1400" b="0" i="1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2" name="Google Shape;322;p11"/>
          <p:cNvGrpSpPr/>
          <p:nvPr/>
        </p:nvGrpSpPr>
        <p:grpSpPr>
          <a:xfrm>
            <a:off x="4702422" y="991911"/>
            <a:ext cx="4129885" cy="1201750"/>
            <a:chOff x="1917150" y="3703788"/>
            <a:chExt cx="5309701" cy="1354237"/>
          </a:xfrm>
        </p:grpSpPr>
        <p:pic>
          <p:nvPicPr>
            <p:cNvPr id="323" name="Google Shape;323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17150" y="3761175"/>
              <a:ext cx="5309701" cy="12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11"/>
            <p:cNvSpPr txBox="1"/>
            <p:nvPr/>
          </p:nvSpPr>
          <p:spPr>
            <a:xfrm>
              <a:off x="1917150" y="3761125"/>
              <a:ext cx="5309700" cy="12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6000" tIns="180000" rIns="216000" bIns="180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Found something good!!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3687331" y="3703788"/>
              <a:ext cx="1769400" cy="307800"/>
            </a:xfrm>
            <a:prstGeom prst="roundRect">
              <a:avLst>
                <a:gd name="adj" fmla="val 30563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insert(82)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26" name="Google Shape;326;p11"/>
          <p:cNvSpPr txBox="1"/>
          <p:nvPr/>
        </p:nvSpPr>
        <p:spPr>
          <a:xfrm>
            <a:off x="6586200" y="4290425"/>
            <a:ext cx="18693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I’LL DO IT AGAIN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900" y="2867650"/>
            <a:ext cx="247650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1"/>
          <p:cNvSpPr txBox="1"/>
          <p:nvPr/>
        </p:nvSpPr>
        <p:spPr>
          <a:xfrm>
            <a:off x="3048450" y="3317425"/>
            <a:ext cx="549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1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94" name="Google Shape;1294;p101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02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00" name="Google Shape;1300;p102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7" t="-2108" r="-30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03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06" name="Google Shape;1306;p103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106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4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12" name="Google Shape;1312;p104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106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5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18" name="Google Shape;1318;p105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106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0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24" name="Google Shape;1324;p106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106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07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30" name="Google Shape;1330;p107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106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08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 dirty="0"/>
              <a:t>Q5c – Scapegoat Tree</a:t>
            </a:r>
            <a:endParaRPr dirty="0"/>
          </a:p>
        </p:txBody>
      </p:sp>
      <p:sp>
        <p:nvSpPr>
          <p:cNvPr id="1336" name="Google Shape;1336;p108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87" t="-210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09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42" name="Google Shape;1342;p109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704600" cy="3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every insertion, the new node should deposit $3 at each node it visits when it is added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10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48" name="Google Shape;1348;p110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704600" cy="314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Probing</a:t>
            </a:r>
            <a:endParaRPr/>
          </a:p>
        </p:txBody>
      </p:sp>
      <p:sp>
        <p:nvSpPr>
          <p:cNvPr id="334" name="Google Shape;334;p12"/>
          <p:cNvSpPr/>
          <p:nvPr/>
        </p:nvSpPr>
        <p:spPr>
          <a:xfrm>
            <a:off x="766900" y="1735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5" name="Google Shape;335;p12"/>
          <p:cNvSpPr/>
          <p:nvPr/>
        </p:nvSpPr>
        <p:spPr>
          <a:xfrm>
            <a:off x="1214050" y="1735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12"/>
          <p:cNvSpPr/>
          <p:nvPr/>
        </p:nvSpPr>
        <p:spPr>
          <a:xfrm>
            <a:off x="766900" y="2009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1214050" y="2009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12"/>
          <p:cNvSpPr/>
          <p:nvPr/>
        </p:nvSpPr>
        <p:spPr>
          <a:xfrm>
            <a:off x="766900" y="2283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1214050" y="22834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7669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1214050" y="25576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766900" y="2831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1214050" y="28318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766900" y="3106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1214050" y="3106075"/>
            <a:ext cx="1509900" cy="274200"/>
          </a:xfrm>
          <a:prstGeom prst="rect">
            <a:avLst/>
          </a:prstGeom>
          <a:solidFill>
            <a:srgbClr val="00FF00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82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766900" y="3380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12"/>
          <p:cNvSpPr/>
          <p:nvPr/>
        </p:nvSpPr>
        <p:spPr>
          <a:xfrm>
            <a:off x="1214050" y="3380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766900" y="3654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1214050" y="36544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766900" y="3928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1214050" y="39286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766900" y="4202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1214050" y="4202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12"/>
          <p:cNvSpPr txBox="1"/>
          <p:nvPr/>
        </p:nvSpPr>
        <p:spPr>
          <a:xfrm>
            <a:off x="311700" y="1017725"/>
            <a:ext cx="3387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Let’s define a hash function </a:t>
            </a:r>
            <a:r>
              <a:rPr lang="en" sz="1400" b="0" i="1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h(x) = x % 10</a:t>
            </a:r>
            <a:endParaRPr sz="1400" b="0" i="1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5" name="Google Shape;355;p12"/>
          <p:cNvGrpSpPr/>
          <p:nvPr/>
        </p:nvGrpSpPr>
        <p:grpSpPr>
          <a:xfrm>
            <a:off x="4702422" y="991911"/>
            <a:ext cx="4129885" cy="1201750"/>
            <a:chOff x="1917150" y="3703788"/>
            <a:chExt cx="5309701" cy="1354237"/>
          </a:xfrm>
        </p:grpSpPr>
        <p:pic>
          <p:nvPicPr>
            <p:cNvPr id="356" name="Google Shape;356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17150" y="3761175"/>
              <a:ext cx="5309701" cy="12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12"/>
            <p:cNvSpPr txBox="1"/>
            <p:nvPr/>
          </p:nvSpPr>
          <p:spPr>
            <a:xfrm>
              <a:off x="1917150" y="3761125"/>
              <a:ext cx="5309700" cy="12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6000" tIns="180000" rIns="216000" bIns="180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Found something good!!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3687331" y="3703788"/>
              <a:ext cx="1769400" cy="307800"/>
            </a:xfrm>
            <a:prstGeom prst="roundRect">
              <a:avLst>
                <a:gd name="adj" fmla="val 30563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insert(82)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9" name="Google Shape;359;p12"/>
          <p:cNvSpPr txBox="1"/>
          <p:nvPr/>
        </p:nvSpPr>
        <p:spPr>
          <a:xfrm>
            <a:off x="6586200" y="4290425"/>
            <a:ext cx="18693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I’LL DO IT AGAIN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900" y="2867650"/>
            <a:ext cx="247650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2"/>
          <p:cNvSpPr txBox="1"/>
          <p:nvPr/>
        </p:nvSpPr>
        <p:spPr>
          <a:xfrm>
            <a:off x="3048450" y="3317425"/>
            <a:ext cx="549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1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54" name="Google Shape;1354;p111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704600" cy="314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12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60" name="Google Shape;1360;p112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704600" cy="314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7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13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366" name="Google Shape;1366;p113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704600" cy="314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788" b="-577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7: Tabulation hashing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5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Q7 - Tabulation Hashing</a:t>
            </a:r>
            <a:endParaRPr/>
          </a:p>
        </p:txBody>
      </p:sp>
      <p:sp>
        <p:nvSpPr>
          <p:cNvPr id="1377" name="Google Shape;1377;p115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88" t="-2108" r="-160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1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Q7 - Tabulation Hashing</a:t>
            </a:r>
            <a:endParaRPr/>
          </a:p>
        </p:txBody>
      </p:sp>
      <p:sp>
        <p:nvSpPr>
          <p:cNvPr id="1383" name="Google Shape;1383;p116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88" t="-2108" r="-160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84" name="Google Shape;1384;p116" descr="Kanye West Holding Notepad | Know Your Mem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775" y="210000"/>
            <a:ext cx="2580450" cy="47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16"/>
          <p:cNvSpPr/>
          <p:nvPr/>
        </p:nvSpPr>
        <p:spPr>
          <a:xfrm>
            <a:off x="3631725" y="2919275"/>
            <a:ext cx="1320600" cy="469200"/>
          </a:xfrm>
          <a:prstGeom prst="rect">
            <a:avLst/>
          </a:prstGeom>
          <a:solidFill>
            <a:srgbClr val="F4ED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 me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17"/>
          <p:cNvSpPr txBox="1">
            <a:spLocks noGrp="1"/>
          </p:cNvSpPr>
          <p:nvPr>
            <p:ph type="body" idx="1"/>
          </p:nvPr>
        </p:nvSpPr>
        <p:spPr>
          <a:xfrm>
            <a:off x="857250" y="1184325"/>
            <a:ext cx="4347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 i="1"/>
              <a:t>Example: 8 keys and 16 buckets</a:t>
            </a:r>
            <a:endParaRPr i="1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Key id is 3 bits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Bucket id is 4 bits</a:t>
            </a:r>
            <a:endParaRPr/>
          </a:p>
        </p:txBody>
      </p:sp>
      <p:sp>
        <p:nvSpPr>
          <p:cNvPr id="1391" name="Google Shape;1391;p117"/>
          <p:cNvSpPr/>
          <p:nvPr/>
        </p:nvSpPr>
        <p:spPr>
          <a:xfrm>
            <a:off x="1307950" y="3481875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17"/>
          <p:cNvSpPr/>
          <p:nvPr/>
        </p:nvSpPr>
        <p:spPr>
          <a:xfrm>
            <a:off x="1307950" y="3794775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117"/>
          <p:cNvSpPr/>
          <p:nvPr/>
        </p:nvSpPr>
        <p:spPr>
          <a:xfrm>
            <a:off x="2255050" y="3481875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117"/>
          <p:cNvSpPr/>
          <p:nvPr/>
        </p:nvSpPr>
        <p:spPr>
          <a:xfrm>
            <a:off x="2255050" y="3794775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17"/>
          <p:cNvSpPr/>
          <p:nvPr/>
        </p:nvSpPr>
        <p:spPr>
          <a:xfrm>
            <a:off x="3202150" y="3481875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117"/>
          <p:cNvSpPr/>
          <p:nvPr/>
        </p:nvSpPr>
        <p:spPr>
          <a:xfrm>
            <a:off x="3202150" y="3794775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17"/>
          <p:cNvSpPr txBox="1">
            <a:spLocks noGrp="1"/>
          </p:cNvSpPr>
          <p:nvPr>
            <p:ph type="title"/>
          </p:nvPr>
        </p:nvSpPr>
        <p:spPr>
          <a:xfrm>
            <a:off x="857250" y="2286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No worries….. try with a simple example!</a:t>
            </a:r>
            <a:endParaRPr/>
          </a:p>
        </p:txBody>
      </p:sp>
      <p:sp>
        <p:nvSpPr>
          <p:cNvPr id="1398" name="Google Shape;1398;p117"/>
          <p:cNvSpPr txBox="1"/>
          <p:nvPr/>
        </p:nvSpPr>
        <p:spPr>
          <a:xfrm>
            <a:off x="922950" y="3481875"/>
            <a:ext cx="347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17"/>
          <p:cNvSpPr txBox="1"/>
          <p:nvPr/>
        </p:nvSpPr>
        <p:spPr>
          <a:xfrm>
            <a:off x="1307950" y="3081675"/>
            <a:ext cx="19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T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17"/>
          <p:cNvSpPr txBox="1"/>
          <p:nvPr/>
        </p:nvSpPr>
        <p:spPr>
          <a:xfrm>
            <a:off x="3053550" y="1581425"/>
            <a:ext cx="303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3, M = 4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8, m = 16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8"/>
          <p:cNvSpPr txBox="1">
            <a:spLocks noGrp="1"/>
          </p:cNvSpPr>
          <p:nvPr>
            <p:ph type="body" idx="1"/>
          </p:nvPr>
        </p:nvSpPr>
        <p:spPr>
          <a:xfrm>
            <a:off x="857250" y="1184325"/>
            <a:ext cx="4347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 i="1"/>
              <a:t>Example: 8 keys and 16 buckets</a:t>
            </a:r>
            <a:endParaRPr i="1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Key id is 3 bits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Bucket id is 4 bits</a:t>
            </a:r>
            <a:endParaRPr/>
          </a:p>
        </p:txBody>
      </p:sp>
      <p:sp>
        <p:nvSpPr>
          <p:cNvPr id="1406" name="Google Shape;1406;p118"/>
          <p:cNvSpPr/>
          <p:nvPr/>
        </p:nvSpPr>
        <p:spPr>
          <a:xfrm>
            <a:off x="13079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18"/>
          <p:cNvSpPr/>
          <p:nvPr/>
        </p:nvSpPr>
        <p:spPr>
          <a:xfrm>
            <a:off x="13079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0110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18"/>
          <p:cNvSpPr/>
          <p:nvPr/>
        </p:nvSpPr>
        <p:spPr>
          <a:xfrm>
            <a:off x="22550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18"/>
          <p:cNvSpPr/>
          <p:nvPr/>
        </p:nvSpPr>
        <p:spPr>
          <a:xfrm>
            <a:off x="22550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18"/>
          <p:cNvSpPr/>
          <p:nvPr/>
        </p:nvSpPr>
        <p:spPr>
          <a:xfrm>
            <a:off x="32021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18"/>
          <p:cNvSpPr/>
          <p:nvPr/>
        </p:nvSpPr>
        <p:spPr>
          <a:xfrm>
            <a:off x="32021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18"/>
          <p:cNvSpPr txBox="1">
            <a:spLocks noGrp="1"/>
          </p:cNvSpPr>
          <p:nvPr>
            <p:ph type="title"/>
          </p:nvPr>
        </p:nvSpPr>
        <p:spPr>
          <a:xfrm>
            <a:off x="857250" y="2286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Finding hash of key </a:t>
            </a:r>
            <a:r>
              <a:rPr lang="en">
                <a:solidFill>
                  <a:srgbClr val="FF0000"/>
                </a:solidFill>
              </a:rPr>
              <a:t>1</a:t>
            </a:r>
            <a:r>
              <a:rPr lang="en"/>
              <a:t>01</a:t>
            </a:r>
            <a:endParaRPr/>
          </a:p>
        </p:txBody>
      </p:sp>
      <p:sp>
        <p:nvSpPr>
          <p:cNvPr id="1413" name="Google Shape;1413;p118"/>
          <p:cNvSpPr txBox="1"/>
          <p:nvPr/>
        </p:nvSpPr>
        <p:spPr>
          <a:xfrm>
            <a:off x="922950" y="3468200"/>
            <a:ext cx="347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118"/>
          <p:cNvSpPr txBox="1"/>
          <p:nvPr/>
        </p:nvSpPr>
        <p:spPr>
          <a:xfrm>
            <a:off x="5004475" y="3014850"/>
            <a:ext cx="287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Itr </a:t>
            </a:r>
            <a:r>
              <a:rPr lang="en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Hash = 0 ^ T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lang="en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[0] 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 0110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118"/>
          <p:cNvSpPr txBox="1"/>
          <p:nvPr/>
        </p:nvSpPr>
        <p:spPr>
          <a:xfrm>
            <a:off x="1307950" y="3068000"/>
            <a:ext cx="19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T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6" name="Google Shape;1416;p118"/>
          <p:cNvCxnSpPr/>
          <p:nvPr/>
        </p:nvCxnSpPr>
        <p:spPr>
          <a:xfrm>
            <a:off x="4283350" y="929650"/>
            <a:ext cx="1885500" cy="2371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417" name="Google Shape;1417;p118"/>
          <p:cNvCxnSpPr/>
          <p:nvPr/>
        </p:nvCxnSpPr>
        <p:spPr>
          <a:xfrm>
            <a:off x="5447600" y="3223375"/>
            <a:ext cx="929700" cy="7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418" name="Google Shape;1418;p118"/>
          <p:cNvSpPr txBox="1"/>
          <p:nvPr/>
        </p:nvSpPr>
        <p:spPr>
          <a:xfrm>
            <a:off x="3053550" y="1581425"/>
            <a:ext cx="303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3, M = 4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8, m = 16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9"/>
          <p:cNvSpPr txBox="1">
            <a:spLocks noGrp="1"/>
          </p:cNvSpPr>
          <p:nvPr>
            <p:ph type="body" idx="1"/>
          </p:nvPr>
        </p:nvSpPr>
        <p:spPr>
          <a:xfrm>
            <a:off x="857250" y="1184325"/>
            <a:ext cx="4347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 i="1"/>
              <a:t>Example: 8 keys and 16 buckets</a:t>
            </a:r>
            <a:endParaRPr i="1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Key id is 3 bits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Bucket id is 4 bits</a:t>
            </a:r>
            <a:endParaRPr/>
          </a:p>
        </p:txBody>
      </p:sp>
      <p:sp>
        <p:nvSpPr>
          <p:cNvPr id="1424" name="Google Shape;1424;p119"/>
          <p:cNvSpPr/>
          <p:nvPr/>
        </p:nvSpPr>
        <p:spPr>
          <a:xfrm>
            <a:off x="13079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19"/>
          <p:cNvSpPr/>
          <p:nvPr/>
        </p:nvSpPr>
        <p:spPr>
          <a:xfrm>
            <a:off x="13079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119"/>
          <p:cNvSpPr/>
          <p:nvPr/>
        </p:nvSpPr>
        <p:spPr>
          <a:xfrm>
            <a:off x="22550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1100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119"/>
          <p:cNvSpPr/>
          <p:nvPr/>
        </p:nvSpPr>
        <p:spPr>
          <a:xfrm>
            <a:off x="22550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119"/>
          <p:cNvSpPr/>
          <p:nvPr/>
        </p:nvSpPr>
        <p:spPr>
          <a:xfrm>
            <a:off x="32021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119"/>
          <p:cNvSpPr/>
          <p:nvPr/>
        </p:nvSpPr>
        <p:spPr>
          <a:xfrm>
            <a:off x="32021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19"/>
          <p:cNvSpPr txBox="1">
            <a:spLocks noGrp="1"/>
          </p:cNvSpPr>
          <p:nvPr>
            <p:ph type="title"/>
          </p:nvPr>
        </p:nvSpPr>
        <p:spPr>
          <a:xfrm>
            <a:off x="857250" y="2286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Finding hash of key 1</a:t>
            </a:r>
            <a:r>
              <a:rPr lang="en">
                <a:solidFill>
                  <a:srgbClr val="FF0000"/>
                </a:solidFill>
              </a:rPr>
              <a:t>0</a:t>
            </a:r>
            <a:r>
              <a:rPr lang="en"/>
              <a:t>1</a:t>
            </a:r>
            <a:endParaRPr/>
          </a:p>
        </p:txBody>
      </p:sp>
      <p:sp>
        <p:nvSpPr>
          <p:cNvPr id="1431" name="Google Shape;1431;p119"/>
          <p:cNvSpPr txBox="1"/>
          <p:nvPr/>
        </p:nvSpPr>
        <p:spPr>
          <a:xfrm>
            <a:off x="922950" y="3468200"/>
            <a:ext cx="347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119"/>
          <p:cNvSpPr txBox="1"/>
          <p:nvPr/>
        </p:nvSpPr>
        <p:spPr>
          <a:xfrm>
            <a:off x="4752525" y="3014850"/>
            <a:ext cx="312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Itr </a:t>
            </a:r>
            <a:r>
              <a:rPr lang="en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Hash = 0110 ^ T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r>
              <a:rPr lang="en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 1010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19"/>
          <p:cNvSpPr txBox="1"/>
          <p:nvPr/>
        </p:nvSpPr>
        <p:spPr>
          <a:xfrm>
            <a:off x="1307950" y="3068000"/>
            <a:ext cx="19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T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4" name="Google Shape;1434;p119"/>
          <p:cNvCxnSpPr/>
          <p:nvPr/>
        </p:nvCxnSpPr>
        <p:spPr>
          <a:xfrm>
            <a:off x="4457125" y="938350"/>
            <a:ext cx="1711800" cy="236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435" name="Google Shape;1435;p119"/>
          <p:cNvCxnSpPr/>
          <p:nvPr/>
        </p:nvCxnSpPr>
        <p:spPr>
          <a:xfrm>
            <a:off x="5230375" y="3232075"/>
            <a:ext cx="1146900" cy="6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436" name="Google Shape;1436;p119"/>
          <p:cNvSpPr txBox="1"/>
          <p:nvPr/>
        </p:nvSpPr>
        <p:spPr>
          <a:xfrm>
            <a:off x="3053550" y="1581425"/>
            <a:ext cx="303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3, M = 4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8, m = 16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20"/>
          <p:cNvSpPr txBox="1">
            <a:spLocks noGrp="1"/>
          </p:cNvSpPr>
          <p:nvPr>
            <p:ph type="body" idx="1"/>
          </p:nvPr>
        </p:nvSpPr>
        <p:spPr>
          <a:xfrm>
            <a:off x="857250" y="1184325"/>
            <a:ext cx="4347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 i="1"/>
              <a:t>Example: 8 keys and 16 buckets</a:t>
            </a:r>
            <a:endParaRPr i="1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Key id is 3 bits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Bucket id is 4 bits</a:t>
            </a:r>
            <a:endParaRPr/>
          </a:p>
        </p:txBody>
      </p:sp>
      <p:sp>
        <p:nvSpPr>
          <p:cNvPr id="1442" name="Google Shape;1442;p120"/>
          <p:cNvSpPr/>
          <p:nvPr/>
        </p:nvSpPr>
        <p:spPr>
          <a:xfrm>
            <a:off x="13079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120"/>
          <p:cNvSpPr/>
          <p:nvPr/>
        </p:nvSpPr>
        <p:spPr>
          <a:xfrm>
            <a:off x="13079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120"/>
          <p:cNvSpPr/>
          <p:nvPr/>
        </p:nvSpPr>
        <p:spPr>
          <a:xfrm>
            <a:off x="22550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120"/>
          <p:cNvSpPr/>
          <p:nvPr/>
        </p:nvSpPr>
        <p:spPr>
          <a:xfrm>
            <a:off x="22550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20"/>
          <p:cNvSpPr/>
          <p:nvPr/>
        </p:nvSpPr>
        <p:spPr>
          <a:xfrm>
            <a:off x="32021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120"/>
          <p:cNvSpPr/>
          <p:nvPr/>
        </p:nvSpPr>
        <p:spPr>
          <a:xfrm>
            <a:off x="32021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1111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120"/>
          <p:cNvSpPr txBox="1">
            <a:spLocks noGrp="1"/>
          </p:cNvSpPr>
          <p:nvPr>
            <p:ph type="title"/>
          </p:nvPr>
        </p:nvSpPr>
        <p:spPr>
          <a:xfrm>
            <a:off x="857250" y="2286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Finding hash of key 10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49" name="Google Shape;1449;p120"/>
          <p:cNvSpPr txBox="1"/>
          <p:nvPr/>
        </p:nvSpPr>
        <p:spPr>
          <a:xfrm>
            <a:off x="922950" y="3468200"/>
            <a:ext cx="347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120"/>
          <p:cNvSpPr txBox="1"/>
          <p:nvPr/>
        </p:nvSpPr>
        <p:spPr>
          <a:xfrm>
            <a:off x="4752525" y="3014850"/>
            <a:ext cx="312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Itr </a:t>
            </a:r>
            <a:r>
              <a:rPr lang="en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Hash = 1010 ^ T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lang="en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 0101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120"/>
          <p:cNvSpPr txBox="1"/>
          <p:nvPr/>
        </p:nvSpPr>
        <p:spPr>
          <a:xfrm>
            <a:off x="1307950" y="3068000"/>
            <a:ext cx="19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T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2" name="Google Shape;1452;p120"/>
          <p:cNvCxnSpPr/>
          <p:nvPr/>
        </p:nvCxnSpPr>
        <p:spPr>
          <a:xfrm>
            <a:off x="4630900" y="920975"/>
            <a:ext cx="1538100" cy="2380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453" name="Google Shape;1453;p120"/>
          <p:cNvCxnSpPr/>
          <p:nvPr/>
        </p:nvCxnSpPr>
        <p:spPr>
          <a:xfrm>
            <a:off x="5230375" y="3232075"/>
            <a:ext cx="1146900" cy="6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454" name="Google Shape;1454;p120"/>
          <p:cNvSpPr txBox="1"/>
          <p:nvPr/>
        </p:nvSpPr>
        <p:spPr>
          <a:xfrm>
            <a:off x="3053550" y="1581425"/>
            <a:ext cx="303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3, M = 4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8, m = 16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Open addressing vs chaining</a:t>
            </a:r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More</a:t>
            </a:r>
            <a:r>
              <a:rPr lang="en" b="1"/>
              <a:t> space efficient</a:t>
            </a:r>
            <a:r>
              <a:rPr lang="en"/>
              <a:t> but more </a:t>
            </a:r>
            <a:r>
              <a:rPr lang="en" b="1"/>
              <a:t>sensitive to choice of hash function h and load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Space efficient: In chaining we’ll have empty slots and instead of filling those spots, we will additionally allocate space for another node.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21"/>
          <p:cNvSpPr txBox="1">
            <a:spLocks noGrp="1"/>
          </p:cNvSpPr>
          <p:nvPr>
            <p:ph type="body" idx="1"/>
          </p:nvPr>
        </p:nvSpPr>
        <p:spPr>
          <a:xfrm>
            <a:off x="857250" y="1184325"/>
            <a:ext cx="4347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 i="1"/>
              <a:t>Example: 8 keys and 16 buckets</a:t>
            </a:r>
            <a:endParaRPr i="1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Key id is 3 bits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Bucket id is 4 bits</a:t>
            </a:r>
            <a:endParaRPr/>
          </a:p>
        </p:txBody>
      </p:sp>
      <p:sp>
        <p:nvSpPr>
          <p:cNvPr id="1460" name="Google Shape;1460;p121"/>
          <p:cNvSpPr/>
          <p:nvPr/>
        </p:nvSpPr>
        <p:spPr>
          <a:xfrm>
            <a:off x="13079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21"/>
          <p:cNvSpPr/>
          <p:nvPr/>
        </p:nvSpPr>
        <p:spPr>
          <a:xfrm>
            <a:off x="13079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121"/>
          <p:cNvSpPr/>
          <p:nvPr/>
        </p:nvSpPr>
        <p:spPr>
          <a:xfrm>
            <a:off x="22550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121"/>
          <p:cNvSpPr/>
          <p:nvPr/>
        </p:nvSpPr>
        <p:spPr>
          <a:xfrm>
            <a:off x="22550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21"/>
          <p:cNvSpPr/>
          <p:nvPr/>
        </p:nvSpPr>
        <p:spPr>
          <a:xfrm>
            <a:off x="3202150" y="34682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121"/>
          <p:cNvSpPr/>
          <p:nvPr/>
        </p:nvSpPr>
        <p:spPr>
          <a:xfrm>
            <a:off x="3202150" y="3781100"/>
            <a:ext cx="947100" cy="3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1111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21"/>
          <p:cNvSpPr txBox="1">
            <a:spLocks noGrp="1"/>
          </p:cNvSpPr>
          <p:nvPr>
            <p:ph type="title"/>
          </p:nvPr>
        </p:nvSpPr>
        <p:spPr>
          <a:xfrm>
            <a:off x="857250" y="2286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Finding hash of key 10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67" name="Google Shape;1467;p121"/>
          <p:cNvSpPr txBox="1"/>
          <p:nvPr/>
        </p:nvSpPr>
        <p:spPr>
          <a:xfrm>
            <a:off x="922950" y="3468200"/>
            <a:ext cx="347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121"/>
          <p:cNvSpPr txBox="1"/>
          <p:nvPr/>
        </p:nvSpPr>
        <p:spPr>
          <a:xfrm>
            <a:off x="4752525" y="3014850"/>
            <a:ext cx="312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Itr </a:t>
            </a:r>
            <a:r>
              <a:rPr lang="en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Hash = 1010 ^ T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lang="en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 0101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21"/>
          <p:cNvSpPr txBox="1"/>
          <p:nvPr/>
        </p:nvSpPr>
        <p:spPr>
          <a:xfrm>
            <a:off x="1307950" y="3068000"/>
            <a:ext cx="19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T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0" name="Google Shape;1470;p121"/>
          <p:cNvCxnSpPr/>
          <p:nvPr/>
        </p:nvCxnSpPr>
        <p:spPr>
          <a:xfrm>
            <a:off x="4630900" y="920975"/>
            <a:ext cx="1538100" cy="2380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471" name="Google Shape;1471;p121"/>
          <p:cNvCxnSpPr/>
          <p:nvPr/>
        </p:nvCxnSpPr>
        <p:spPr>
          <a:xfrm>
            <a:off x="5230375" y="3232075"/>
            <a:ext cx="1146900" cy="6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472" name="Google Shape;1472;p121"/>
          <p:cNvSpPr txBox="1"/>
          <p:nvPr/>
        </p:nvSpPr>
        <p:spPr>
          <a:xfrm>
            <a:off x="6080750" y="4044500"/>
            <a:ext cx="236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We are done! Hash is 0101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21"/>
          <p:cNvSpPr txBox="1"/>
          <p:nvPr/>
        </p:nvSpPr>
        <p:spPr>
          <a:xfrm>
            <a:off x="3053550" y="1581425"/>
            <a:ext cx="303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3, M = 4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8, m = 16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22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Q7a - Tabulation Hashing</a:t>
            </a:r>
            <a:endParaRPr/>
          </a:p>
        </p:txBody>
      </p:sp>
      <p:sp>
        <p:nvSpPr>
          <p:cNvPr id="1479" name="Google Shape;1479;p122"/>
          <p:cNvSpPr txBox="1"/>
          <p:nvPr/>
        </p:nvSpPr>
        <p:spPr>
          <a:xfrm>
            <a:off x="929675" y="1511775"/>
            <a:ext cx="6837600" cy="25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First, we will show that for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bit in the result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hash function</a:t>
            </a:r>
            <a:r>
              <a:rPr lang="en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hash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Pr has an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equal probability of being 0 or 1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Since the table is randomly generated, each T[i, j] is equally likely to contain any M-bit number.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bit in each T[i, j] has a 50% chance of being a 0 and a 50% chance of being a 1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22"/>
          <p:cNvSpPr txBox="1"/>
          <p:nvPr/>
        </p:nvSpPr>
        <p:spPr>
          <a:xfrm>
            <a:off x="5703500" y="547525"/>
            <a:ext cx="303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number of keys, m = number of buckets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logn, M = logm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23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Q7a - Tabulation Hashing</a:t>
            </a:r>
            <a:endParaRPr/>
          </a:p>
        </p:txBody>
      </p:sp>
      <p:sp>
        <p:nvSpPr>
          <p:cNvPr id="1486" name="Google Shape;1486;p123"/>
          <p:cNvSpPr txBox="1"/>
          <p:nvPr/>
        </p:nvSpPr>
        <p:spPr>
          <a:xfrm>
            <a:off x="929675" y="1511775"/>
            <a:ext cx="6837600" cy="27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First, we will show that for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bit in the result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hash function</a:t>
            </a:r>
            <a:r>
              <a:rPr lang="en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hash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Pr has an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equal probability of being 0 or 1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 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be the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value of hash at iteration j 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k be any value [1…M]: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Base case: When j = 1, Pr[hash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[k] = 0] = Pr[T[key[i],1][k] = 0] = 1/2.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english: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Probability of any bit in the hash being 0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</a:t>
            </a:r>
            <a:r>
              <a:rPr lang="en" sz="1400" b="0" i="0" u="none" strike="noStrike" cap="none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 Probability of any bit in the value at T[key[i], 1] being 0 = </a:t>
            </a:r>
            <a:r>
              <a:rPr lang="en" sz="1400" b="1" i="0" u="none" strike="noStrike" cap="none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r>
              <a:rPr lang="en" sz="1400" b="0" i="0" u="none" strike="noStrike" cap="none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 (we proved this in the last slide)</a:t>
            </a:r>
            <a:endParaRPr sz="1400" b="0" i="0" u="none" strike="noStrike" cap="non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23"/>
          <p:cNvSpPr txBox="1"/>
          <p:nvPr/>
        </p:nvSpPr>
        <p:spPr>
          <a:xfrm>
            <a:off x="5703500" y="547525"/>
            <a:ext cx="303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number of keys, m = number of buckets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logn, M = logm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24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Q7a - Tabulation Hashing</a:t>
            </a:r>
            <a:endParaRPr/>
          </a:p>
        </p:txBody>
      </p:sp>
      <p:sp>
        <p:nvSpPr>
          <p:cNvPr id="1493" name="Google Shape;1493;p124"/>
          <p:cNvSpPr txBox="1"/>
          <p:nvPr/>
        </p:nvSpPr>
        <p:spPr>
          <a:xfrm>
            <a:off x="929675" y="1511775"/>
            <a:ext cx="6837600" cy="27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First, we will show that for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bit in the result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hash function</a:t>
            </a:r>
            <a:r>
              <a:rPr lang="en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hash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Pr has an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equal probability of being 0 or 1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 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be the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value of hash at iteration j 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k be any value [1…M]: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Base case: When j = 1, Pr[hash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[k] = 0] = Pr[T[key[i],1][k] = 0] = 1/2.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english: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Probability of any bit in the hash being 0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</a:t>
            </a:r>
            <a:r>
              <a:rPr lang="en" sz="1400" b="0" i="0" u="none" strike="noStrike" cap="none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 Probability of any bit in the value at T[key[i], 1] being 0 = </a:t>
            </a:r>
            <a:r>
              <a:rPr lang="en" sz="1400" b="1" i="0" u="none" strike="noStrike" cap="none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r>
              <a:rPr lang="en" sz="1400" b="0" i="0" u="none" strike="noStrike" cap="none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 (we proved this in the last slide)</a:t>
            </a:r>
            <a:endParaRPr sz="1400" b="0" i="0" u="none" strike="noStrike" cap="non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24"/>
          <p:cNvSpPr txBox="1"/>
          <p:nvPr/>
        </p:nvSpPr>
        <p:spPr>
          <a:xfrm>
            <a:off x="5703500" y="547525"/>
            <a:ext cx="303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number of keys, m = number of buckets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logn, M = logm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5" name="Google Shape;1495;p124"/>
          <p:cNvCxnSpPr/>
          <p:nvPr/>
        </p:nvCxnSpPr>
        <p:spPr>
          <a:xfrm flipH="1">
            <a:off x="3293025" y="3206000"/>
            <a:ext cx="121500" cy="9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124"/>
          <p:cNvCxnSpPr/>
          <p:nvPr/>
        </p:nvCxnSpPr>
        <p:spPr>
          <a:xfrm flipH="1">
            <a:off x="4792100" y="3245450"/>
            <a:ext cx="121500" cy="9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7" name="Google Shape;1497;p124"/>
          <p:cNvSpPr txBox="1"/>
          <p:nvPr/>
        </p:nvSpPr>
        <p:spPr>
          <a:xfrm>
            <a:off x="2441400" y="415775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kth bit in 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sz="1400" b="0" i="0" u="none" strike="noStrike" cap="none" baseline="-25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124"/>
          <p:cNvSpPr txBox="1"/>
          <p:nvPr/>
        </p:nvSpPr>
        <p:spPr>
          <a:xfrm>
            <a:off x="4235900" y="415775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kth bit in T[key[i], 1]</a:t>
            </a:r>
            <a:endParaRPr sz="1400" b="0" i="0" u="none" strike="noStrike" cap="none" baseline="-25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25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Q7a - Tabulation Hashing</a:t>
            </a:r>
            <a:endParaRPr/>
          </a:p>
        </p:txBody>
      </p:sp>
      <p:sp>
        <p:nvSpPr>
          <p:cNvPr id="1504" name="Google Shape;1504;p125"/>
          <p:cNvSpPr txBox="1"/>
          <p:nvPr/>
        </p:nvSpPr>
        <p:spPr>
          <a:xfrm>
            <a:off x="929675" y="1511775"/>
            <a:ext cx="7334100" cy="18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First, we will show that for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bit in the result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hash function</a:t>
            </a:r>
            <a:r>
              <a:rPr lang="en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hash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Pr has an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equal probability of being 0 or 1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Inductive step: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Pr[hash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[k]=0] = Pr[hash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j-1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][k = 1]∧T[i,j][k = 1] + Pr [hash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j-1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][k = 0] ∧ T [i, j][k = 0] = 1/2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25"/>
          <p:cNvSpPr txBox="1"/>
          <p:nvPr/>
        </p:nvSpPr>
        <p:spPr>
          <a:xfrm>
            <a:off x="5703500" y="547525"/>
            <a:ext cx="303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number of keys, m = number of buckets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logn, M = logm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2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Q7a - Tabulation Hashing</a:t>
            </a:r>
            <a:endParaRPr/>
          </a:p>
        </p:txBody>
      </p:sp>
      <p:sp>
        <p:nvSpPr>
          <p:cNvPr id="1511" name="Google Shape;1511;p126"/>
          <p:cNvSpPr txBox="1"/>
          <p:nvPr/>
        </p:nvSpPr>
        <p:spPr>
          <a:xfrm>
            <a:off x="929675" y="1511775"/>
            <a:ext cx="7334100" cy="3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First, we will show that for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bit in the result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hash function</a:t>
            </a:r>
            <a:r>
              <a:rPr lang="en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hash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Pr has an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equal probability of being 0 or 1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Inductive step: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Pr[hash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[k]=0] = Pr[hash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j-1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][k = 1]∧T[i,j][k = 1] + Pr [hash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j-1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][k = 0] ∧ T [i, j][k = 0] = 1/2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english: If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any bit in hash</a:t>
            </a:r>
            <a:r>
              <a:rPr lang="en" sz="1400" b="1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 - 1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 a 0.5 probability of being 0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to find probability of that same bit being 0 in iteration j (i.e. in 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), we need to consider: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bit is 0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(probability = 0.5), we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xor it with a 0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(probability = 0.5) = 0.25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bit is 1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(probability = 0.5), we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xor it with a 1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(probability = 0.5) = 0.25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Therefore,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any bit in hash</a:t>
            </a:r>
            <a:r>
              <a:rPr lang="en" sz="1400" b="1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 a 0.5 probability of being 0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26"/>
          <p:cNvSpPr txBox="1"/>
          <p:nvPr/>
        </p:nvSpPr>
        <p:spPr>
          <a:xfrm>
            <a:off x="5703500" y="547525"/>
            <a:ext cx="303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number of keys, m = number of buckets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logn, M = logm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27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Q7a - Tabulation Hashing</a:t>
            </a:r>
            <a:endParaRPr/>
          </a:p>
        </p:txBody>
      </p:sp>
      <p:sp>
        <p:nvSpPr>
          <p:cNvPr id="1518" name="Google Shape;1518;p127"/>
          <p:cNvSpPr txBox="1"/>
          <p:nvPr/>
        </p:nvSpPr>
        <p:spPr>
          <a:xfrm>
            <a:off x="929675" y="1511775"/>
            <a:ext cx="73341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First, we will show that for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bit in the result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hash function</a:t>
            </a:r>
            <a:r>
              <a:rPr lang="en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hash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Pr has an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equal probability of being 0 or 1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By induction, hash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[k = 0] = 0.5 (i.e. each bit in final result (</a:t>
            </a:r>
            <a:r>
              <a:rPr lang="en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hash or hash</a:t>
            </a:r>
            <a:r>
              <a:rPr lang="en" sz="1400" b="0" i="1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has an equal probability of being 0 or 1)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27"/>
          <p:cNvSpPr txBox="1"/>
          <p:nvPr/>
        </p:nvSpPr>
        <p:spPr>
          <a:xfrm>
            <a:off x="5703500" y="547525"/>
            <a:ext cx="303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number of keys, m = number of buckets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logn, M = logm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28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Q7a - Tabulation Hashing</a:t>
            </a:r>
            <a:endParaRPr/>
          </a:p>
        </p:txBody>
      </p:sp>
      <p:sp>
        <p:nvSpPr>
          <p:cNvPr id="1525" name="Google Shape;1525;p128"/>
          <p:cNvSpPr txBox="1"/>
          <p:nvPr/>
        </p:nvSpPr>
        <p:spPr>
          <a:xfrm>
            <a:off x="904950" y="1598250"/>
            <a:ext cx="73341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2. 	Use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“Each bit in the result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hash function</a:t>
            </a:r>
            <a:r>
              <a:rPr lang="en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hash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Pr has an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equal probability of being 0 or 1” 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prove Pr(h(k) = b) = 1/m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Probability of hash being a particular value: (½)</a:t>
            </a:r>
            <a:r>
              <a:rPr lang="en" sz="1400" b="0" i="0" u="none" strike="noStrike" cap="none" baseline="30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 b="0" i="0" u="none" strike="noStrike" cap="none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since for each of our M bits there’s a 0.5 probability for it being either 0 or 1 (as per our statement above)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(½)</a:t>
            </a:r>
            <a:r>
              <a:rPr lang="en" sz="1400" b="0" i="0" u="none" strike="noStrike" cap="none" baseline="30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1/m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28"/>
          <p:cNvSpPr txBox="1"/>
          <p:nvPr/>
        </p:nvSpPr>
        <p:spPr>
          <a:xfrm>
            <a:off x="5703500" y="547525"/>
            <a:ext cx="303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number of keys, m = number of buckets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= logn, M = logm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29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Tabulation Hashing</a:t>
            </a:r>
            <a:endParaRPr/>
          </a:p>
        </p:txBody>
      </p:sp>
      <p:sp>
        <p:nvSpPr>
          <p:cNvPr id="1532" name="Google Shape;1532;p129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8" t="-29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30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Tabulation Hashing</a:t>
            </a:r>
            <a:endParaRPr/>
          </a:p>
        </p:txBody>
      </p:sp>
      <p:sp>
        <p:nvSpPr>
          <p:cNvPr id="1538" name="Google Shape;1538;p130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How much space does this table require?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Open addressing vs chaining</a:t>
            </a:r>
            <a:endParaRPr/>
          </a:p>
        </p:txBody>
      </p:sp>
      <p:sp>
        <p:nvSpPr>
          <p:cNvPr id="373" name="Google Shape;37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More</a:t>
            </a:r>
            <a:r>
              <a:rPr lang="en" b="1"/>
              <a:t> space efficient</a:t>
            </a:r>
            <a:r>
              <a:rPr lang="en"/>
              <a:t> but more </a:t>
            </a:r>
            <a:r>
              <a:rPr lang="en" b="1"/>
              <a:t>sensitive to </a:t>
            </a:r>
            <a:r>
              <a:rPr lang="en" b="1">
                <a:solidFill>
                  <a:srgbClr val="FF0000"/>
                </a:solidFill>
              </a:rPr>
              <a:t>choice of hash function h</a:t>
            </a:r>
            <a:r>
              <a:rPr lang="en" b="1"/>
              <a:t> and load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Space efficient: In chaining we’ll have empty slots and instead of filling those spots, we will additionally allocate space for another node.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0000"/>
                </a:solidFill>
              </a:rPr>
              <a:t>What is a good hash function?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31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Q7b - Tabulation Hashing</a:t>
            </a:r>
            <a:endParaRPr/>
          </a:p>
        </p:txBody>
      </p:sp>
      <p:sp>
        <p:nvSpPr>
          <p:cNvPr id="1544" name="Google Shape;1544;p131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7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32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Tabulation Hashing</a:t>
            </a:r>
            <a:endParaRPr/>
          </a:p>
        </p:txBody>
      </p:sp>
      <p:sp>
        <p:nvSpPr>
          <p:cNvPr id="1550" name="Google Shape;1550;p132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7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33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Q7c - Tabulation Hashing</a:t>
            </a:r>
            <a:endParaRPr/>
          </a:p>
        </p:txBody>
      </p:sp>
      <p:sp>
        <p:nvSpPr>
          <p:cNvPr id="1556" name="Google Shape;1556;p133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What is the size of the table?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34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Tabulation Hashing</a:t>
            </a:r>
            <a:endParaRPr/>
          </a:p>
        </p:txBody>
      </p:sp>
      <p:sp>
        <p:nvSpPr>
          <p:cNvPr id="1562" name="Google Shape;1562;p134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7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5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Q7d - Tabulation Hashing</a:t>
            </a:r>
            <a:endParaRPr/>
          </a:p>
        </p:txBody>
      </p:sp>
      <p:sp>
        <p:nvSpPr>
          <p:cNvPr id="1568" name="Google Shape;1568;p135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87" t="-2108" r="-129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3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Tabulation Hashing</a:t>
            </a:r>
            <a:endParaRPr/>
          </a:p>
        </p:txBody>
      </p:sp>
      <p:sp>
        <p:nvSpPr>
          <p:cNvPr id="1574" name="Google Shape;1574;p136"/>
          <p:cNvSpPr txBox="1">
            <a:spLocks noGrp="1"/>
          </p:cNvSpPr>
          <p:nvPr>
            <p:ph type="body" idx="1"/>
          </p:nvPr>
        </p:nvSpPr>
        <p:spPr>
          <a:xfrm>
            <a:off x="857251" y="1543050"/>
            <a:ext cx="7404600" cy="3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It’s kind of the opposite, as we construct the output bucket ID one bit at a time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37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Tabulation Hashing</a:t>
            </a:r>
            <a:endParaRPr/>
          </a:p>
        </p:txBody>
      </p:sp>
      <p:sp>
        <p:nvSpPr>
          <p:cNvPr id="1580" name="Google Shape;1580;p137"/>
          <p:cNvSpPr txBox="1">
            <a:spLocks noGrp="1"/>
          </p:cNvSpPr>
          <p:nvPr>
            <p:ph type="body" idx="1"/>
          </p:nvPr>
        </p:nvSpPr>
        <p:spPr>
          <a:xfrm>
            <a:off x="857251" y="1543050"/>
            <a:ext cx="7404600" cy="3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It’s kind of the opposite, as we construct the output bucket ID one bit at a time</a:t>
            </a:r>
            <a:endParaRPr/>
          </a:p>
          <a:p>
            <a:pPr marL="457200" lvl="0" indent="-2984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Note that we are performing Boolean matrix multiplication</a:t>
            </a:r>
            <a:endParaRPr/>
          </a:p>
          <a:p>
            <a:pPr marL="137160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■"/>
            </a:pPr>
            <a:r>
              <a:rPr lang="en" sz="1800">
                <a:solidFill>
                  <a:schemeClr val="dk1"/>
                </a:solidFill>
              </a:rPr>
              <a:t>AND when multiplying and OR when adding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 properties of a good hash function</a:t>
            </a:r>
            <a:endParaRPr/>
          </a:p>
        </p:txBody>
      </p:sp>
      <p:sp>
        <p:nvSpPr>
          <p:cNvPr id="379" name="Google Shape;37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b="1"/>
              <a:t>h(key, i) enumerates all possible buckets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some j, there is some i such that h(key, i) = j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Hash function is permutation of {1…m}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english this time: Probe sequence probes all buckets</a:t>
            </a:r>
            <a:endParaRPr/>
          </a:p>
        </p:txBody>
      </p:sp>
      <p:sp>
        <p:nvSpPr>
          <p:cNvPr id="380" name="Google Shape;380;p15"/>
          <p:cNvSpPr txBox="1"/>
          <p:nvPr/>
        </p:nvSpPr>
        <p:spPr>
          <a:xfrm>
            <a:off x="6340350" y="445025"/>
            <a:ext cx="255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 = number of collisions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 properties of a good hash function</a:t>
            </a:r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b="1"/>
              <a:t>h(key, i) enumerates all possible buckets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some j, there is some i such that h(key, i) = j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Hash function is permutation of {1…m}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english this time: Probe sequence probes all buckets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2)	</a:t>
            </a:r>
            <a:r>
              <a:rPr lang="en" b="1" strike="sngStrike"/>
              <a:t>Simple</a:t>
            </a:r>
            <a:r>
              <a:rPr lang="en" b="1"/>
              <a:t> Uniform Hashing Assumption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Every key is equally likely to be mapped to every permutation of </a:t>
            </a:r>
            <a:r>
              <a:rPr lang="en" u="sng"/>
              <a:t>probe sequence</a:t>
            </a:r>
            <a:r>
              <a:rPr lang="en"/>
              <a:t> (whereas SUHA: equally likely to be mapped to every </a:t>
            </a:r>
            <a:r>
              <a:rPr lang="en" u="sng"/>
              <a:t>bucket</a:t>
            </a:r>
            <a:r>
              <a:rPr lang="en"/>
              <a:t>) independent of other keys</a:t>
            </a:r>
            <a:endParaRPr/>
          </a:p>
        </p:txBody>
      </p:sp>
      <p:sp>
        <p:nvSpPr>
          <p:cNvPr id="387" name="Google Shape;387;p16"/>
          <p:cNvSpPr txBox="1"/>
          <p:nvPr/>
        </p:nvSpPr>
        <p:spPr>
          <a:xfrm>
            <a:off x="6331275" y="450500"/>
            <a:ext cx="255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 = number of collisions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Q: Does linear probing satisfy the 2 properties?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A: Does linear probing satisfy the 2 properties?</a:t>
            </a:r>
            <a:endParaRPr/>
          </a:p>
        </p:txBody>
      </p:sp>
      <p:sp>
        <p:nvSpPr>
          <p:cNvPr id="398" name="Google Shape;3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b="1"/>
              <a:t>h(key, i) enumerates all possible buckets</a:t>
            </a: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Yes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2)	</a:t>
            </a:r>
            <a:r>
              <a:rPr lang="en" b="1" strike="sngStrike"/>
              <a:t>Simple</a:t>
            </a:r>
            <a:r>
              <a:rPr lang="en" b="1"/>
              <a:t> Uniform Hashing Assumption</a:t>
            </a: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No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Think: will it ever probe [5, 2, 0, 9]? Only probes [5, 6, 7, 8…]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Double Hashing (satisfies the 2 properties)</a:t>
            </a:r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 two hash functions </a:t>
            </a:r>
            <a:r>
              <a:rPr lang="en" i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f(k)</a:t>
            </a:r>
            <a:r>
              <a:rPr lang="en"/>
              <a:t>, </a:t>
            </a:r>
            <a:r>
              <a:rPr lang="en" i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g(k)</a:t>
            </a:r>
            <a:endParaRPr i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666666"/>
                </a:solidFill>
              </a:rPr>
              <a:t>Define a new hash function: </a:t>
            </a:r>
            <a:r>
              <a:rPr lang="en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h(k, i) = </a:t>
            </a:r>
            <a:r>
              <a:rPr lang="en" i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f(k)</a:t>
            </a:r>
            <a:r>
              <a:rPr lang="en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+ i * </a:t>
            </a:r>
            <a:r>
              <a:rPr lang="en" i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g(k) </a:t>
            </a:r>
            <a:r>
              <a:rPr lang="en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 m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666666"/>
                </a:solidFill>
              </a:rPr>
              <a:t>Where </a:t>
            </a:r>
            <a:r>
              <a:rPr lang="en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 </a:t>
            </a:r>
            <a:r>
              <a:rPr lang="en">
                <a:solidFill>
                  <a:srgbClr val="666666"/>
                </a:solidFill>
              </a:rPr>
              <a:t>is the number of collisions.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666666"/>
                </a:solidFill>
              </a:rPr>
              <a:t>Helps to have a more “random” probing sequence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Double Hashing: choice of g(k) and m</a:t>
            </a:r>
            <a:endParaRPr/>
          </a:p>
        </p:txBody>
      </p:sp>
      <p:pic>
        <p:nvPicPr>
          <p:cNvPr id="410" name="Google Shape;410;p20"/>
          <p:cNvPicPr preferRelativeResize="0"/>
          <p:nvPr/>
        </p:nvPicPr>
        <p:blipFill rotWithShape="1">
          <a:blip r:embed="rId3">
            <a:alphaModFix/>
          </a:blip>
          <a:srcRect t="31525"/>
          <a:stretch/>
        </p:blipFill>
        <p:spPr>
          <a:xfrm>
            <a:off x="439675" y="1338175"/>
            <a:ext cx="7099827" cy="31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Today’s tutorial</a:t>
            </a:r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Kahoot (depends on tutor)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Content recap (open addressing, table resizing, amortised analysis)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Tutorial questions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Performance of open addressing</a:t>
            </a:r>
            <a:endParaRPr/>
          </a:p>
        </p:txBody>
      </p:sp>
      <p:sp>
        <p:nvSpPr>
          <p:cNvPr id="416" name="Google Shape;416;p21"/>
          <p:cNvSpPr txBox="1">
            <a:spLocks noGrp="1"/>
          </p:cNvSpPr>
          <p:nvPr>
            <p:ph type="body" idx="1"/>
          </p:nvPr>
        </p:nvSpPr>
        <p:spPr>
          <a:xfrm>
            <a:off x="311700" y="1396275"/>
            <a:ext cx="7745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Expected cost of insert/search/delete: 1/(1- α)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Derivation: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E(X) where x is number of probes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= 1 + </a:t>
            </a:r>
            <a:r>
              <a:rPr lang="en" baseline="30000"/>
              <a:t>n</a:t>
            </a:r>
            <a:r>
              <a:rPr lang="en"/>
              <a:t>⁄</a:t>
            </a:r>
            <a:r>
              <a:rPr lang="en" baseline="-25000"/>
              <a:t>m</a:t>
            </a:r>
            <a:r>
              <a:rPr lang="en"/>
              <a:t>(1 + </a:t>
            </a:r>
            <a:r>
              <a:rPr lang="en" baseline="30000"/>
              <a:t>n - 1</a:t>
            </a:r>
            <a:r>
              <a:rPr lang="en"/>
              <a:t>⁄</a:t>
            </a:r>
            <a:r>
              <a:rPr lang="en" baseline="-25000"/>
              <a:t>m - 1</a:t>
            </a:r>
            <a:r>
              <a:rPr lang="en"/>
              <a:t>(1 + </a:t>
            </a:r>
            <a:r>
              <a:rPr lang="en" baseline="30000"/>
              <a:t>n - 2</a:t>
            </a:r>
            <a:r>
              <a:rPr lang="en"/>
              <a:t>⁄</a:t>
            </a:r>
            <a:r>
              <a:rPr lang="en" baseline="-25000"/>
              <a:t>m - 2</a:t>
            </a:r>
            <a:r>
              <a:rPr lang="en"/>
              <a:t> (...)))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= 1 + α(1 + α(1 + α(...))) 			</a:t>
            </a:r>
            <a:r>
              <a:rPr lang="en" i="1"/>
              <a:t>since  </a:t>
            </a:r>
            <a:r>
              <a:rPr lang="en" i="1" baseline="30000"/>
              <a:t>n - i</a:t>
            </a:r>
            <a:r>
              <a:rPr lang="en" i="1"/>
              <a:t>⁄</a:t>
            </a:r>
            <a:r>
              <a:rPr lang="en" i="1" baseline="-25000"/>
              <a:t>m - i</a:t>
            </a:r>
            <a:r>
              <a:rPr lang="en" i="1"/>
              <a:t> &lt; n/m</a:t>
            </a:r>
            <a:endParaRPr i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⩽ 1 + α + α</a:t>
            </a:r>
            <a:r>
              <a:rPr lang="en" baseline="30000"/>
              <a:t>2</a:t>
            </a:r>
            <a:r>
              <a:rPr lang="en"/>
              <a:t> + α</a:t>
            </a:r>
            <a:r>
              <a:rPr lang="en" baseline="30000"/>
              <a:t>3</a:t>
            </a:r>
            <a:r>
              <a:rPr lang="en"/>
              <a:t> + …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⩽ 1/(1 - α)						apply GP</a:t>
            </a:r>
            <a:endParaRPr/>
          </a:p>
        </p:txBody>
      </p:sp>
      <p:sp>
        <p:nvSpPr>
          <p:cNvPr id="417" name="Google Shape;417;p21"/>
          <p:cNvSpPr txBox="1"/>
          <p:nvPr/>
        </p:nvSpPr>
        <p:spPr>
          <a:xfrm>
            <a:off x="5847700" y="450500"/>
            <a:ext cx="303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α = n/m (where n is number of keys and m is number of buckets)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Performance of open addressing</a:t>
            </a:r>
            <a:endParaRPr/>
          </a:p>
        </p:txBody>
      </p:sp>
      <p:sp>
        <p:nvSpPr>
          <p:cNvPr id="423" name="Google Shape;423;p22"/>
          <p:cNvSpPr txBox="1">
            <a:spLocks noGrp="1"/>
          </p:cNvSpPr>
          <p:nvPr>
            <p:ph type="body" idx="1"/>
          </p:nvPr>
        </p:nvSpPr>
        <p:spPr>
          <a:xfrm>
            <a:off x="311700" y="1396275"/>
            <a:ext cx="5316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Expected cost of insert/search/delete: &lt;= 1/(1- α)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Performance degrades badly when α approaches 1 (i.e. number of keys approaches number of buckets)</a:t>
            </a:r>
            <a:endParaRPr/>
          </a:p>
        </p:txBody>
      </p:sp>
      <p:grpSp>
        <p:nvGrpSpPr>
          <p:cNvPr id="424" name="Google Shape;424;p22"/>
          <p:cNvGrpSpPr/>
          <p:nvPr/>
        </p:nvGrpSpPr>
        <p:grpSpPr>
          <a:xfrm>
            <a:off x="6192783" y="2010277"/>
            <a:ext cx="2132806" cy="2188385"/>
            <a:chOff x="5583183" y="2010277"/>
            <a:chExt cx="2132806" cy="2188385"/>
          </a:xfrm>
        </p:grpSpPr>
        <p:grpSp>
          <p:nvGrpSpPr>
            <p:cNvPr id="425" name="Google Shape;425;p22"/>
            <p:cNvGrpSpPr/>
            <p:nvPr/>
          </p:nvGrpSpPr>
          <p:grpSpPr>
            <a:xfrm rot="-48818">
              <a:off x="5595770" y="2022060"/>
              <a:ext cx="1672201" cy="1784651"/>
              <a:chOff x="5599500" y="2018625"/>
              <a:chExt cx="1672200" cy="1784650"/>
            </a:xfrm>
          </p:grpSpPr>
          <p:grpSp>
            <p:nvGrpSpPr>
              <p:cNvPr id="426" name="Google Shape;426;p22"/>
              <p:cNvGrpSpPr/>
              <p:nvPr/>
            </p:nvGrpSpPr>
            <p:grpSpPr>
              <a:xfrm>
                <a:off x="5599500" y="2018625"/>
                <a:ext cx="1672200" cy="1557300"/>
                <a:chOff x="1576675" y="440125"/>
                <a:chExt cx="1672200" cy="1557300"/>
              </a:xfrm>
            </p:grpSpPr>
            <p:cxnSp>
              <p:nvCxnSpPr>
                <p:cNvPr id="427" name="Google Shape;427;p22"/>
                <p:cNvCxnSpPr/>
                <p:nvPr/>
              </p:nvCxnSpPr>
              <p:spPr>
                <a:xfrm rot="10800000">
                  <a:off x="1586225" y="440125"/>
                  <a:ext cx="0" cy="1557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28" name="Google Shape;428;p22"/>
                <p:cNvCxnSpPr/>
                <p:nvPr/>
              </p:nvCxnSpPr>
              <p:spPr>
                <a:xfrm>
                  <a:off x="1576675" y="1968775"/>
                  <a:ext cx="1672200" cy="1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429" name="Google Shape;429;p22"/>
              <p:cNvSpPr/>
              <p:nvPr/>
            </p:nvSpPr>
            <p:spPr>
              <a:xfrm>
                <a:off x="5647525" y="2216475"/>
                <a:ext cx="1222971" cy="1194321"/>
              </a:xfrm>
              <a:custGeom>
                <a:avLst/>
                <a:gdLst/>
                <a:ahLst/>
                <a:cxnLst/>
                <a:rect l="l" t="t" r="r" b="b"/>
                <a:pathLst>
                  <a:path w="57329" h="52440" extrusionOk="0">
                    <a:moveTo>
                      <a:pt x="0" y="52361"/>
                    </a:moveTo>
                    <a:cubicBezTo>
                      <a:pt x="4841" y="52234"/>
                      <a:pt x="21976" y="52934"/>
                      <a:pt x="29047" y="51596"/>
                    </a:cubicBezTo>
                    <a:cubicBezTo>
                      <a:pt x="36118" y="50258"/>
                      <a:pt x="38793" y="47393"/>
                      <a:pt x="42424" y="44335"/>
                    </a:cubicBezTo>
                    <a:cubicBezTo>
                      <a:pt x="46055" y="41278"/>
                      <a:pt x="48603" y="38602"/>
                      <a:pt x="50832" y="33251"/>
                    </a:cubicBezTo>
                    <a:cubicBezTo>
                      <a:pt x="53062" y="27900"/>
                      <a:pt x="54718" y="17772"/>
                      <a:pt x="55801" y="12230"/>
                    </a:cubicBezTo>
                    <a:cubicBezTo>
                      <a:pt x="56884" y="6688"/>
                      <a:pt x="57074" y="2038"/>
                      <a:pt x="57329" y="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0" name="Google Shape;430;p22"/>
              <p:cNvCxnSpPr/>
              <p:nvPr/>
            </p:nvCxnSpPr>
            <p:spPr>
              <a:xfrm flipH="1">
                <a:off x="6965825" y="2092975"/>
                <a:ext cx="9600" cy="17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31" name="Google Shape;431;p22"/>
            <p:cNvSpPr txBox="1"/>
            <p:nvPr/>
          </p:nvSpPr>
          <p:spPr>
            <a:xfrm>
              <a:off x="6834304" y="3798462"/>
              <a:ext cx="37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2"/>
            <p:cNvSpPr txBox="1"/>
            <p:nvPr/>
          </p:nvSpPr>
          <p:spPr>
            <a:xfrm rot="-49225">
              <a:off x="7335564" y="3399296"/>
              <a:ext cx="377139" cy="4617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22"/>
          <p:cNvSpPr txBox="1"/>
          <p:nvPr/>
        </p:nvSpPr>
        <p:spPr>
          <a:xfrm>
            <a:off x="5847700" y="450500"/>
            <a:ext cx="303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α = n/m (where n is number of keys and m is number of buckets)</a:t>
            </a: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2"/>
          <p:cNvSpPr txBox="1"/>
          <p:nvPr/>
        </p:nvSpPr>
        <p:spPr>
          <a:xfrm rot="-49125">
            <a:off x="5850874" y="1568776"/>
            <a:ext cx="2519357" cy="4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happens when m = n under open addressing?</a:t>
            </a:r>
            <a:endParaRPr/>
          </a:p>
        </p:txBody>
      </p:sp>
      <p:sp>
        <p:nvSpPr>
          <p:cNvPr id="440" name="Google Shape;440;p23"/>
          <p:cNvSpPr txBox="1">
            <a:spLocks noGrp="1"/>
          </p:cNvSpPr>
          <p:nvPr>
            <p:ph type="body" idx="1"/>
          </p:nvPr>
        </p:nvSpPr>
        <p:spPr>
          <a:xfrm>
            <a:off x="4466875" y="1152475"/>
            <a:ext cx="4365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Can’t insert any more elements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b="1">
                <a:solidFill>
                  <a:srgbClr val="FF0000"/>
                </a:solidFill>
              </a:rPr>
              <a:t>→ Table resizing!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441" name="Google Shape;441;p23" descr="No Bitches? | Know Your Meme"/>
          <p:cNvPicPr preferRelativeResize="0"/>
          <p:nvPr/>
        </p:nvPicPr>
        <p:blipFill rotWithShape="1">
          <a:blip r:embed="rId3">
            <a:alphaModFix/>
          </a:blip>
          <a:srcRect l="23935" r="25117"/>
          <a:stretch/>
        </p:blipFill>
        <p:spPr>
          <a:xfrm>
            <a:off x="397650" y="1201400"/>
            <a:ext cx="3414425" cy="37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3"/>
          <p:cNvSpPr/>
          <p:nvPr/>
        </p:nvSpPr>
        <p:spPr>
          <a:xfrm>
            <a:off x="1274675" y="1286700"/>
            <a:ext cx="2537400" cy="73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buckets to probe?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Table resizing</a:t>
            </a:r>
            <a:endParaRPr/>
          </a:p>
        </p:txBody>
      </p:sp>
      <p:sp>
        <p:nvSpPr>
          <p:cNvPr id="448" name="Google Shape;448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Performance of both chaining and open addressing are both dependent on load (</a:t>
            </a:r>
            <a:r>
              <a:rPr lang="en" i="1"/>
              <a:t>especially open addressing)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But how much does time increasing table size take?</a:t>
            </a:r>
            <a:endParaRPr/>
          </a:p>
        </p:txBody>
      </p:sp>
      <p:sp>
        <p:nvSpPr>
          <p:cNvPr id="454" name="Google Shape;45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Let’s say: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old hash table is size m</a:t>
            </a:r>
            <a:r>
              <a:rPr lang="en" baseline="-25000"/>
              <a:t>1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new hash table is size m</a:t>
            </a:r>
            <a:r>
              <a:rPr lang="en" baseline="-25000"/>
              <a:t>2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number of elements we have is 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Time complexity?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But how much does time it take?</a:t>
            </a:r>
            <a:endParaRPr/>
          </a:p>
        </p:txBody>
      </p:sp>
      <p:sp>
        <p:nvSpPr>
          <p:cNvPr id="460" name="Google Shape;46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Let’s say: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old hash table is size m</a:t>
            </a:r>
            <a:r>
              <a:rPr lang="en" baseline="-25000"/>
              <a:t>1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new hash table is size m</a:t>
            </a:r>
            <a:r>
              <a:rPr lang="en" baseline="-25000"/>
              <a:t>2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number of elements we have is 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Time complexity?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O(m</a:t>
            </a:r>
            <a:r>
              <a:rPr lang="en" i="1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 + m</a:t>
            </a:r>
            <a:r>
              <a:rPr lang="en" i="1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 + n) = m</a:t>
            </a:r>
            <a:r>
              <a:rPr lang="en" i="1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 for scanning old table + m</a:t>
            </a:r>
            <a:r>
              <a:rPr lang="en" i="1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 for creating new table + n inserts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What’s the strategy to increase table-size?</a:t>
            </a:r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What’s the strategy to increase table-size?</a:t>
            </a:r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DOUBLE IT!</a:t>
            </a:r>
            <a:endParaRPr/>
          </a:p>
        </p:txBody>
      </p:sp>
      <p:pic>
        <p:nvPicPr>
          <p:cNvPr id="473" name="Google Shape;473;p28"/>
          <p:cNvPicPr preferRelativeResize="0"/>
          <p:nvPr/>
        </p:nvPicPr>
        <p:blipFill rotWithShape="1">
          <a:blip r:embed="rId3">
            <a:alphaModFix/>
          </a:blip>
          <a:srcRect l="3843" t="18046" r="3322"/>
          <a:stretch/>
        </p:blipFill>
        <p:spPr>
          <a:xfrm>
            <a:off x="2594413" y="1467775"/>
            <a:ext cx="3955175" cy="35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But how much does time it take?</a:t>
            </a:r>
            <a:endParaRPr/>
          </a:p>
        </p:txBody>
      </p:sp>
      <p:sp>
        <p:nvSpPr>
          <p:cNvPr id="479" name="Google Shape;47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Let’s say: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old hash table is size m</a:t>
            </a:r>
            <a:r>
              <a:rPr lang="en" baseline="-25000"/>
              <a:t>1</a:t>
            </a:r>
            <a:r>
              <a:rPr lang="en"/>
              <a:t> </a:t>
            </a:r>
            <a:r>
              <a:rPr lang="en">
                <a:highlight>
                  <a:srgbClr val="FFFF00"/>
                </a:highlight>
              </a:rPr>
              <a:t>= n</a:t>
            </a:r>
            <a:endParaRPr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new hash table is size m</a:t>
            </a:r>
            <a:r>
              <a:rPr lang="en" baseline="-25000"/>
              <a:t>2 </a:t>
            </a:r>
            <a:r>
              <a:rPr lang="en">
                <a:highlight>
                  <a:srgbClr val="FFFF00"/>
                </a:highlight>
              </a:rPr>
              <a:t>= 2n</a:t>
            </a:r>
            <a:endParaRPr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number of elements we have is 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Time complexity?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O(m</a:t>
            </a:r>
            <a:r>
              <a:rPr lang="en" i="1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 + m</a:t>
            </a:r>
            <a:r>
              <a:rPr lang="en" i="1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 + n) = O(n + 2n + n) = O(n)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is this good for insert?</a:t>
            </a:r>
            <a:endParaRPr/>
          </a:p>
        </p:txBody>
      </p:sp>
      <p:sp>
        <p:nvSpPr>
          <p:cNvPr id="485" name="Google Shape;48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Idea: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only need to resize the table occasionally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lot and a lot of </a:t>
            </a:r>
            <a:r>
              <a:rPr lang="en" b="1"/>
              <a:t>cheap</a:t>
            </a:r>
            <a:r>
              <a:rPr lang="en"/>
              <a:t> constant-time inserts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then only when the time comes, you need to do a single expensive operation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Open addressing</a:t>
            </a:r>
            <a:endParaRPr/>
          </a:p>
        </p:txBody>
      </p:sp>
      <p:sp>
        <p:nvSpPr>
          <p:cNvPr id="118" name="Google Shape;118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Amortised analysis</a:t>
            </a:r>
            <a:endParaRPr/>
          </a:p>
        </p:txBody>
      </p:sp>
      <p:sp>
        <p:nvSpPr>
          <p:cNvPr id="491" name="Google Shape;491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 operation has amortised cost T(n) if </a:t>
            </a:r>
            <a:r>
              <a:rPr lang="en" b="1"/>
              <a:t>for every integer k, the cost of k operations is &lt;= kT(n)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Accounting method: Each operation’s cost includes immediate cost and deferred cost (deferred costs pay for more expensive operations later on)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1: Quadratic Probing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/>
          <p:nvPr/>
        </p:nvSpPr>
        <p:spPr>
          <a:xfrm>
            <a:off x="3087100" y="573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4"/>
          <p:cNvSpPr/>
          <p:nvPr/>
        </p:nvSpPr>
        <p:spPr>
          <a:xfrm>
            <a:off x="3087100" y="959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4"/>
          <p:cNvSpPr/>
          <p:nvPr/>
        </p:nvSpPr>
        <p:spPr>
          <a:xfrm>
            <a:off x="3087100" y="13450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4"/>
          <p:cNvSpPr/>
          <p:nvPr/>
        </p:nvSpPr>
        <p:spPr>
          <a:xfrm>
            <a:off x="3087100" y="17308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4"/>
          <p:cNvSpPr/>
          <p:nvPr/>
        </p:nvSpPr>
        <p:spPr>
          <a:xfrm>
            <a:off x="3087100" y="21166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4"/>
          <p:cNvSpPr/>
          <p:nvPr/>
        </p:nvSpPr>
        <p:spPr>
          <a:xfrm>
            <a:off x="3087100" y="2502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		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4"/>
          <p:cNvSpPr/>
          <p:nvPr/>
        </p:nvSpPr>
        <p:spPr>
          <a:xfrm>
            <a:off x="3087100" y="2888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34"/>
          <p:cNvCxnSpPr/>
          <p:nvPr/>
        </p:nvCxnSpPr>
        <p:spPr>
          <a:xfrm flipH="1">
            <a:off x="5308900" y="2689925"/>
            <a:ext cx="1379700" cy="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15" name="Google Shape;515;p34"/>
          <p:cNvSpPr txBox="1">
            <a:spLocks noGrp="1"/>
          </p:cNvSpPr>
          <p:nvPr>
            <p:ph type="title"/>
          </p:nvPr>
        </p:nvSpPr>
        <p:spPr>
          <a:xfrm>
            <a:off x="311700" y="425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b)</a:t>
            </a:r>
            <a:endParaRPr dirty="0"/>
          </a:p>
        </p:txBody>
      </p:sp>
      <p:sp>
        <p:nvSpPr>
          <p:cNvPr id="516" name="Google Shape;516;p34"/>
          <p:cNvSpPr txBox="1"/>
          <p:nvPr/>
        </p:nvSpPr>
        <p:spPr>
          <a:xfrm>
            <a:off x="5869375" y="703100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5 % 7 + (0 * 0) % 7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5"/>
          <p:cNvSpPr/>
          <p:nvPr/>
        </p:nvSpPr>
        <p:spPr>
          <a:xfrm>
            <a:off x="3087100" y="573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5"/>
          <p:cNvSpPr/>
          <p:nvPr/>
        </p:nvSpPr>
        <p:spPr>
          <a:xfrm>
            <a:off x="3087100" y="959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5"/>
          <p:cNvSpPr/>
          <p:nvPr/>
        </p:nvSpPr>
        <p:spPr>
          <a:xfrm>
            <a:off x="3087100" y="13450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5"/>
          <p:cNvSpPr/>
          <p:nvPr/>
        </p:nvSpPr>
        <p:spPr>
          <a:xfrm>
            <a:off x="3087100" y="17308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5"/>
          <p:cNvSpPr/>
          <p:nvPr/>
        </p:nvSpPr>
        <p:spPr>
          <a:xfrm>
            <a:off x="3087100" y="21166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5"/>
          <p:cNvSpPr/>
          <p:nvPr/>
        </p:nvSpPr>
        <p:spPr>
          <a:xfrm>
            <a:off x="3087100" y="2502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		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5"/>
          <p:cNvSpPr/>
          <p:nvPr/>
        </p:nvSpPr>
        <p:spPr>
          <a:xfrm>
            <a:off x="3087100" y="2888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		12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p35"/>
          <p:cNvCxnSpPr>
            <a:endCxn id="526" idx="3"/>
          </p:cNvCxnSpPr>
          <p:nvPr/>
        </p:nvCxnSpPr>
        <p:spPr>
          <a:xfrm flipH="1">
            <a:off x="5308900" y="2689925"/>
            <a:ext cx="1379700" cy="5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29" name="Google Shape;529;p35"/>
          <p:cNvCxnSpPr/>
          <p:nvPr/>
        </p:nvCxnSpPr>
        <p:spPr>
          <a:xfrm flipH="1">
            <a:off x="5308875" y="3134600"/>
            <a:ext cx="1379700" cy="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30" name="Google Shape;53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b)</a:t>
            </a:r>
            <a:endParaRPr dirty="0"/>
          </a:p>
        </p:txBody>
      </p:sp>
      <p:sp>
        <p:nvSpPr>
          <p:cNvPr id="531" name="Google Shape;531;p35"/>
          <p:cNvSpPr txBox="1"/>
          <p:nvPr/>
        </p:nvSpPr>
        <p:spPr>
          <a:xfrm>
            <a:off x="5869375" y="703100"/>
            <a:ext cx="22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12 % 7 + (0 * 0) % 7 = 5?</a:t>
            </a:r>
            <a:endParaRPr/>
          </a:p>
        </p:txBody>
      </p:sp>
      <p:sp>
        <p:nvSpPr>
          <p:cNvPr id="532" name="Google Shape;532;p35"/>
          <p:cNvSpPr txBox="1"/>
          <p:nvPr/>
        </p:nvSpPr>
        <p:spPr>
          <a:xfrm>
            <a:off x="5869375" y="1181025"/>
            <a:ext cx="22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12 % 7 + (1 * 1) % 7 = 6!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/>
          <p:nvPr/>
        </p:nvSpPr>
        <p:spPr>
          <a:xfrm>
            <a:off x="3087100" y="573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6"/>
          <p:cNvSpPr/>
          <p:nvPr/>
        </p:nvSpPr>
        <p:spPr>
          <a:xfrm>
            <a:off x="3087100" y="959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6"/>
          <p:cNvSpPr/>
          <p:nvPr/>
        </p:nvSpPr>
        <p:spPr>
          <a:xfrm>
            <a:off x="3087100" y="13450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		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6"/>
          <p:cNvSpPr/>
          <p:nvPr/>
        </p:nvSpPr>
        <p:spPr>
          <a:xfrm>
            <a:off x="3087100" y="17308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6"/>
          <p:cNvSpPr/>
          <p:nvPr/>
        </p:nvSpPr>
        <p:spPr>
          <a:xfrm>
            <a:off x="3087100" y="21166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6"/>
          <p:cNvSpPr/>
          <p:nvPr/>
        </p:nvSpPr>
        <p:spPr>
          <a:xfrm>
            <a:off x="3087100" y="2502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		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6"/>
          <p:cNvSpPr/>
          <p:nvPr/>
        </p:nvSpPr>
        <p:spPr>
          <a:xfrm>
            <a:off x="3087100" y="2888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		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36"/>
          <p:cNvCxnSpPr/>
          <p:nvPr/>
        </p:nvCxnSpPr>
        <p:spPr>
          <a:xfrm flipH="1">
            <a:off x="5308875" y="1535225"/>
            <a:ext cx="1379700" cy="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45" name="Google Shape;545;p36"/>
          <p:cNvCxnSpPr/>
          <p:nvPr/>
        </p:nvCxnSpPr>
        <p:spPr>
          <a:xfrm flipH="1">
            <a:off x="5308875" y="2689875"/>
            <a:ext cx="1379700" cy="5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46" name="Google Shape;546;p36"/>
          <p:cNvCxnSpPr/>
          <p:nvPr/>
        </p:nvCxnSpPr>
        <p:spPr>
          <a:xfrm flipH="1">
            <a:off x="5308875" y="3146300"/>
            <a:ext cx="1379700" cy="5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47" name="Google Shape;54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b)</a:t>
            </a:r>
            <a:endParaRPr dirty="0"/>
          </a:p>
        </p:txBody>
      </p:sp>
      <p:sp>
        <p:nvSpPr>
          <p:cNvPr id="548" name="Google Shape;548;p36"/>
          <p:cNvSpPr txBox="1"/>
          <p:nvPr/>
        </p:nvSpPr>
        <p:spPr>
          <a:xfrm>
            <a:off x="311700" y="1200175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(19 % 7 + (0 * 0)) % 7 = 5?</a:t>
            </a:r>
            <a:endParaRPr/>
          </a:p>
        </p:txBody>
      </p:sp>
      <p:sp>
        <p:nvSpPr>
          <p:cNvPr id="549" name="Google Shape;549;p36"/>
          <p:cNvSpPr txBox="1"/>
          <p:nvPr/>
        </p:nvSpPr>
        <p:spPr>
          <a:xfrm>
            <a:off x="311700" y="1639200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(19 % 7 + (1 * 1)) % 7 = 6?</a:t>
            </a:r>
            <a:endParaRPr/>
          </a:p>
        </p:txBody>
      </p:sp>
      <p:sp>
        <p:nvSpPr>
          <p:cNvPr id="550" name="Google Shape;550;p36"/>
          <p:cNvSpPr txBox="1"/>
          <p:nvPr/>
        </p:nvSpPr>
        <p:spPr>
          <a:xfrm>
            <a:off x="311700" y="2078225"/>
            <a:ext cx="26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(19 % 7 + (2 * 2)) % 7 = 2!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/>
          <p:nvPr/>
        </p:nvSpPr>
        <p:spPr>
          <a:xfrm>
            <a:off x="3087100" y="573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		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7"/>
          <p:cNvSpPr/>
          <p:nvPr/>
        </p:nvSpPr>
        <p:spPr>
          <a:xfrm>
            <a:off x="3087100" y="959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7"/>
          <p:cNvSpPr/>
          <p:nvPr/>
        </p:nvSpPr>
        <p:spPr>
          <a:xfrm>
            <a:off x="3087100" y="13450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		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7"/>
          <p:cNvSpPr/>
          <p:nvPr/>
        </p:nvSpPr>
        <p:spPr>
          <a:xfrm>
            <a:off x="3087100" y="17308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7"/>
          <p:cNvSpPr/>
          <p:nvPr/>
        </p:nvSpPr>
        <p:spPr>
          <a:xfrm>
            <a:off x="3087100" y="21166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3087100" y="2502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		5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7"/>
          <p:cNvSpPr/>
          <p:nvPr/>
        </p:nvSpPr>
        <p:spPr>
          <a:xfrm>
            <a:off x="3087100" y="2888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		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2" name="Google Shape;562;p37"/>
          <p:cNvCxnSpPr/>
          <p:nvPr/>
        </p:nvCxnSpPr>
        <p:spPr>
          <a:xfrm flipH="1">
            <a:off x="5308875" y="763625"/>
            <a:ext cx="1379700" cy="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63" name="Google Shape;563;p37"/>
          <p:cNvCxnSpPr/>
          <p:nvPr/>
        </p:nvCxnSpPr>
        <p:spPr>
          <a:xfrm flipH="1">
            <a:off x="5308875" y="3078425"/>
            <a:ext cx="1379700" cy="5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64" name="Google Shape;56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b)</a:t>
            </a:r>
            <a:endParaRPr dirty="0"/>
          </a:p>
        </p:txBody>
      </p:sp>
      <p:sp>
        <p:nvSpPr>
          <p:cNvPr id="565" name="Google Shape;565;p37"/>
          <p:cNvSpPr txBox="1"/>
          <p:nvPr/>
        </p:nvSpPr>
        <p:spPr>
          <a:xfrm>
            <a:off x="311700" y="1200175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(26 % 7 + (0 * 0)) % 7 = 5?</a:t>
            </a:r>
            <a:endParaRPr/>
          </a:p>
        </p:txBody>
      </p:sp>
      <p:sp>
        <p:nvSpPr>
          <p:cNvPr id="566" name="Google Shape;566;p37"/>
          <p:cNvSpPr txBox="1"/>
          <p:nvPr/>
        </p:nvSpPr>
        <p:spPr>
          <a:xfrm>
            <a:off x="311700" y="1658975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(26 % 7 + (1 * 1)) % 7 = 6?</a:t>
            </a:r>
            <a:endParaRPr/>
          </a:p>
        </p:txBody>
      </p:sp>
      <p:sp>
        <p:nvSpPr>
          <p:cNvPr id="567" name="Google Shape;567;p37"/>
          <p:cNvSpPr txBox="1"/>
          <p:nvPr/>
        </p:nvSpPr>
        <p:spPr>
          <a:xfrm>
            <a:off x="311700" y="2623850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(26 % 7 + (3 * 3)) % 7 = 0!</a:t>
            </a:r>
            <a:endParaRPr/>
          </a:p>
        </p:txBody>
      </p:sp>
      <p:sp>
        <p:nvSpPr>
          <p:cNvPr id="568" name="Google Shape;568;p37"/>
          <p:cNvSpPr txBox="1"/>
          <p:nvPr/>
        </p:nvSpPr>
        <p:spPr>
          <a:xfrm>
            <a:off x="311700" y="2117775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(26 % 7 + (2 * 2)) % 7 = 2?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8"/>
          <p:cNvSpPr/>
          <p:nvPr/>
        </p:nvSpPr>
        <p:spPr>
          <a:xfrm>
            <a:off x="3087100" y="573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		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8"/>
          <p:cNvSpPr/>
          <p:nvPr/>
        </p:nvSpPr>
        <p:spPr>
          <a:xfrm>
            <a:off x="3087100" y="959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8"/>
          <p:cNvSpPr/>
          <p:nvPr/>
        </p:nvSpPr>
        <p:spPr>
          <a:xfrm>
            <a:off x="3087100" y="13450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		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8"/>
          <p:cNvSpPr/>
          <p:nvPr/>
        </p:nvSpPr>
        <p:spPr>
          <a:xfrm>
            <a:off x="3087100" y="17308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		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8"/>
          <p:cNvSpPr/>
          <p:nvPr/>
        </p:nvSpPr>
        <p:spPr>
          <a:xfrm>
            <a:off x="3087100" y="21166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8"/>
          <p:cNvSpPr/>
          <p:nvPr/>
        </p:nvSpPr>
        <p:spPr>
          <a:xfrm>
            <a:off x="3087100" y="2502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		5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8"/>
          <p:cNvSpPr/>
          <p:nvPr/>
        </p:nvSpPr>
        <p:spPr>
          <a:xfrm>
            <a:off x="3087100" y="2888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		12	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p38"/>
          <p:cNvCxnSpPr/>
          <p:nvPr/>
        </p:nvCxnSpPr>
        <p:spPr>
          <a:xfrm flipH="1">
            <a:off x="5308875" y="2018825"/>
            <a:ext cx="1379700" cy="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81" name="Google Shape;581;p38"/>
          <p:cNvCxnSpPr/>
          <p:nvPr/>
        </p:nvCxnSpPr>
        <p:spPr>
          <a:xfrm flipH="1">
            <a:off x="5308875" y="1535225"/>
            <a:ext cx="1379700" cy="5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82" name="Google Shape;58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b)</a:t>
            </a:r>
            <a:endParaRPr dirty="0"/>
          </a:p>
        </p:txBody>
      </p:sp>
      <p:sp>
        <p:nvSpPr>
          <p:cNvPr id="583" name="Google Shape;583;p38"/>
          <p:cNvSpPr txBox="1"/>
          <p:nvPr/>
        </p:nvSpPr>
        <p:spPr>
          <a:xfrm>
            <a:off x="311700" y="1200175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(2 % 7 + (0 * 0)) % 7 = 2?</a:t>
            </a:r>
            <a:endParaRPr/>
          </a:p>
        </p:txBody>
      </p:sp>
      <p:sp>
        <p:nvSpPr>
          <p:cNvPr id="584" name="Google Shape;584;p38"/>
          <p:cNvSpPr txBox="1"/>
          <p:nvPr/>
        </p:nvSpPr>
        <p:spPr>
          <a:xfrm>
            <a:off x="311700" y="1723625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(2 % 7 + (1 * 1)) % 7 = 3!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"/>
          <p:cNvSpPr/>
          <p:nvPr/>
        </p:nvSpPr>
        <p:spPr>
          <a:xfrm>
            <a:off x="3087100" y="11830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		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9"/>
          <p:cNvSpPr/>
          <p:nvPr/>
        </p:nvSpPr>
        <p:spPr>
          <a:xfrm>
            <a:off x="3087100" y="15688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9"/>
          <p:cNvSpPr/>
          <p:nvPr/>
        </p:nvSpPr>
        <p:spPr>
          <a:xfrm>
            <a:off x="3087100" y="19546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		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9"/>
          <p:cNvSpPr/>
          <p:nvPr/>
        </p:nvSpPr>
        <p:spPr>
          <a:xfrm>
            <a:off x="3087100" y="23404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		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9"/>
          <p:cNvSpPr/>
          <p:nvPr/>
        </p:nvSpPr>
        <p:spPr>
          <a:xfrm>
            <a:off x="3087100" y="27262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9"/>
          <p:cNvSpPr/>
          <p:nvPr/>
        </p:nvSpPr>
        <p:spPr>
          <a:xfrm>
            <a:off x="3087100" y="31120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	      5 (DELETED)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3087100" y="34978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	     12(DELETED)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c)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/>
          <p:nvPr/>
        </p:nvSpPr>
        <p:spPr>
          <a:xfrm>
            <a:off x="3087100" y="11830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		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0"/>
          <p:cNvSpPr/>
          <p:nvPr/>
        </p:nvSpPr>
        <p:spPr>
          <a:xfrm>
            <a:off x="3087100" y="15688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		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0"/>
          <p:cNvSpPr/>
          <p:nvPr/>
        </p:nvSpPr>
        <p:spPr>
          <a:xfrm>
            <a:off x="3087100" y="1954625"/>
            <a:ext cx="2221800" cy="3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d)</a:t>
            </a:r>
            <a:endParaRPr dirty="0"/>
          </a:p>
        </p:txBody>
      </p:sp>
      <p:sp>
        <p:nvSpPr>
          <p:cNvPr id="605" name="Google Shape;605;p40"/>
          <p:cNvSpPr txBox="1"/>
          <p:nvPr/>
        </p:nvSpPr>
        <p:spPr>
          <a:xfrm>
            <a:off x="445600" y="1954625"/>
            <a:ext cx="2641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insert(6)</a:t>
            </a:r>
            <a:endParaRPr sz="21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7 % 3 =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10 % 3 =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15 % 3 =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0"/>
          <p:cNvSpPr txBox="1"/>
          <p:nvPr/>
        </p:nvSpPr>
        <p:spPr>
          <a:xfrm>
            <a:off x="833000" y="1017725"/>
            <a:ext cx="167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Quadratic probing: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(h(x) + i * i) % 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Open Addressing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Find another free bucket</a:t>
            </a:r>
            <a:r>
              <a:rPr lang="en"/>
              <a:t> in event of collision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Approaches:</a:t>
            </a:r>
            <a:endParaRPr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Linear probing</a:t>
            </a:r>
            <a:endParaRPr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Quadratic probing (Q1 in tutorial)</a:t>
            </a:r>
            <a:endParaRPr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Double hashing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2: Table resizing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" name="Google Shape;616;p42"/>
          <p:cNvCxnSpPr/>
          <p:nvPr/>
        </p:nvCxnSpPr>
        <p:spPr>
          <a:xfrm rot="10800000" flipH="1">
            <a:off x="1298050" y="2584625"/>
            <a:ext cx="15903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7" name="Google Shape;617;p42"/>
          <p:cNvCxnSpPr/>
          <p:nvPr/>
        </p:nvCxnSpPr>
        <p:spPr>
          <a:xfrm>
            <a:off x="128635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8" name="Google Shape;618;p42"/>
          <p:cNvCxnSpPr/>
          <p:nvPr/>
        </p:nvCxnSpPr>
        <p:spPr>
          <a:xfrm>
            <a:off x="286530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42"/>
          <p:cNvSpPr txBox="1"/>
          <p:nvPr/>
        </p:nvSpPr>
        <p:spPr>
          <a:xfrm>
            <a:off x="2724625" y="280682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Minimum number of deletions between 2 resize events</a:t>
            </a:r>
            <a:endParaRPr sz="3140"/>
          </a:p>
        </p:txBody>
      </p:sp>
      <p:sp>
        <p:nvSpPr>
          <p:cNvPr id="621" name="Google Shape;621;p42"/>
          <p:cNvSpPr txBox="1">
            <a:spLocks noGrp="1"/>
          </p:cNvSpPr>
          <p:nvPr>
            <p:ph type="body" idx="4294967295"/>
          </p:nvPr>
        </p:nvSpPr>
        <p:spPr>
          <a:xfrm>
            <a:off x="311700" y="335297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We have n = m</a:t>
            </a:r>
            <a:r>
              <a:rPr lang="en" baseline="-25000"/>
              <a:t>0</a:t>
            </a:r>
            <a:endParaRPr baseline="-25000"/>
          </a:p>
        </p:txBody>
      </p:sp>
      <p:sp>
        <p:nvSpPr>
          <p:cNvPr id="622" name="Google Shape;622;p42"/>
          <p:cNvSpPr txBox="1"/>
          <p:nvPr/>
        </p:nvSpPr>
        <p:spPr>
          <a:xfrm>
            <a:off x="1648408" y="2033775"/>
            <a:ext cx="30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elements = Table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7" name="Google Shape;627;p43"/>
          <p:cNvCxnSpPr/>
          <p:nvPr/>
        </p:nvCxnSpPr>
        <p:spPr>
          <a:xfrm rot="10800000" flipH="1">
            <a:off x="1298050" y="2549525"/>
            <a:ext cx="6349500" cy="4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8" name="Google Shape;628;p43"/>
          <p:cNvCxnSpPr/>
          <p:nvPr/>
        </p:nvCxnSpPr>
        <p:spPr>
          <a:xfrm>
            <a:off x="128635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9" name="Google Shape;629;p43"/>
          <p:cNvCxnSpPr/>
          <p:nvPr/>
        </p:nvCxnSpPr>
        <p:spPr>
          <a:xfrm>
            <a:off x="286530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0" name="Google Shape;630;p43"/>
          <p:cNvSpPr txBox="1"/>
          <p:nvPr/>
        </p:nvSpPr>
        <p:spPr>
          <a:xfrm>
            <a:off x="7384450" y="273062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" name="Google Shape;631;p43"/>
          <p:cNvCxnSpPr/>
          <p:nvPr/>
        </p:nvCxnSpPr>
        <p:spPr>
          <a:xfrm>
            <a:off x="7635850" y="2495550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2" name="Google Shape;63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Minimum number of deletions between 2 resize events</a:t>
            </a:r>
            <a:endParaRPr sz="3140"/>
          </a:p>
        </p:txBody>
      </p:sp>
      <p:sp>
        <p:nvSpPr>
          <p:cNvPr id="633" name="Google Shape;633;p43"/>
          <p:cNvSpPr txBox="1">
            <a:spLocks noGrp="1"/>
          </p:cNvSpPr>
          <p:nvPr>
            <p:ph type="body" idx="4294967295"/>
          </p:nvPr>
        </p:nvSpPr>
        <p:spPr>
          <a:xfrm>
            <a:off x="311700" y="335297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We have n = m</a:t>
            </a:r>
            <a:r>
              <a:rPr lang="en" baseline="-25000"/>
              <a:t>0</a:t>
            </a:r>
            <a:r>
              <a:rPr lang="en"/>
              <a:t>, </a:t>
            </a:r>
            <a:r>
              <a:rPr lang="en" i="1"/>
              <a:t>grow</a:t>
            </a:r>
            <a:r>
              <a:rPr lang="en"/>
              <a:t> to 4m</a:t>
            </a:r>
            <a:r>
              <a:rPr lang="en" baseline="-25000"/>
              <a:t>0</a:t>
            </a:r>
            <a:endParaRPr baseline="-25000"/>
          </a:p>
        </p:txBody>
      </p:sp>
      <p:sp>
        <p:nvSpPr>
          <p:cNvPr id="634" name="Google Shape;634;p43"/>
          <p:cNvSpPr txBox="1"/>
          <p:nvPr/>
        </p:nvSpPr>
        <p:spPr>
          <a:xfrm>
            <a:off x="7302575" y="1878138"/>
            <a:ext cx="9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3"/>
          <p:cNvSpPr txBox="1"/>
          <p:nvPr/>
        </p:nvSpPr>
        <p:spPr>
          <a:xfrm>
            <a:off x="2365500" y="1926075"/>
            <a:ext cx="120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3"/>
          <p:cNvSpPr txBox="1"/>
          <p:nvPr/>
        </p:nvSpPr>
        <p:spPr>
          <a:xfrm>
            <a:off x="2724625" y="280682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1" name="Google Shape;641;p44"/>
          <p:cNvCxnSpPr/>
          <p:nvPr/>
        </p:nvCxnSpPr>
        <p:spPr>
          <a:xfrm rot="10800000" flipH="1">
            <a:off x="1298050" y="2549525"/>
            <a:ext cx="6349500" cy="4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2" name="Google Shape;642;p44"/>
          <p:cNvCxnSpPr/>
          <p:nvPr/>
        </p:nvCxnSpPr>
        <p:spPr>
          <a:xfrm>
            <a:off x="128635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3" name="Google Shape;643;p44"/>
          <p:cNvCxnSpPr/>
          <p:nvPr/>
        </p:nvCxnSpPr>
        <p:spPr>
          <a:xfrm>
            <a:off x="286530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4" name="Google Shape;644;p44"/>
          <p:cNvSpPr txBox="1"/>
          <p:nvPr/>
        </p:nvSpPr>
        <p:spPr>
          <a:xfrm>
            <a:off x="2724625" y="273062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4"/>
          <p:cNvSpPr txBox="1"/>
          <p:nvPr/>
        </p:nvSpPr>
        <p:spPr>
          <a:xfrm>
            <a:off x="7384450" y="273062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" name="Google Shape;646;p44"/>
          <p:cNvCxnSpPr/>
          <p:nvPr/>
        </p:nvCxnSpPr>
        <p:spPr>
          <a:xfrm>
            <a:off x="7635850" y="2495550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7" name="Google Shape;64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Minimum number of deletions between 2 resize events</a:t>
            </a:r>
            <a:endParaRPr sz="3140"/>
          </a:p>
        </p:txBody>
      </p:sp>
      <p:sp>
        <p:nvSpPr>
          <p:cNvPr id="648" name="Google Shape;648;p44"/>
          <p:cNvSpPr txBox="1"/>
          <p:nvPr/>
        </p:nvSpPr>
        <p:spPr>
          <a:xfrm>
            <a:off x="7302575" y="1878138"/>
            <a:ext cx="9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4"/>
          <p:cNvSpPr txBox="1"/>
          <p:nvPr/>
        </p:nvSpPr>
        <p:spPr>
          <a:xfrm>
            <a:off x="1832100" y="1926075"/>
            <a:ext cx="120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4"/>
          <p:cNvSpPr txBox="1">
            <a:spLocks noGrp="1"/>
          </p:cNvSpPr>
          <p:nvPr>
            <p:ph type="body" idx="4294967295"/>
          </p:nvPr>
        </p:nvSpPr>
        <p:spPr>
          <a:xfrm>
            <a:off x="311700" y="335297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Delete 1 element, n = m</a:t>
            </a:r>
            <a:r>
              <a:rPr lang="en" baseline="-25000"/>
              <a:t>0</a:t>
            </a:r>
            <a:r>
              <a:rPr lang="en"/>
              <a:t> - 1</a:t>
            </a:r>
            <a:endParaRPr/>
          </a:p>
        </p:txBody>
      </p:sp>
      <p:cxnSp>
        <p:nvCxnSpPr>
          <p:cNvPr id="651" name="Google Shape;651;p44"/>
          <p:cNvCxnSpPr/>
          <p:nvPr/>
        </p:nvCxnSpPr>
        <p:spPr>
          <a:xfrm>
            <a:off x="240810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2" name="Google Shape;652;p44"/>
          <p:cNvSpPr txBox="1"/>
          <p:nvPr/>
        </p:nvSpPr>
        <p:spPr>
          <a:xfrm>
            <a:off x="2011400" y="2751025"/>
            <a:ext cx="6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45"/>
          <p:cNvCxnSpPr/>
          <p:nvPr/>
        </p:nvCxnSpPr>
        <p:spPr>
          <a:xfrm rot="10800000" flipH="1">
            <a:off x="1298050" y="2584625"/>
            <a:ext cx="30987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8" name="Google Shape;658;p45"/>
          <p:cNvCxnSpPr/>
          <p:nvPr/>
        </p:nvCxnSpPr>
        <p:spPr>
          <a:xfrm>
            <a:off x="128635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9" name="Google Shape;659;p45"/>
          <p:cNvCxnSpPr/>
          <p:nvPr/>
        </p:nvCxnSpPr>
        <p:spPr>
          <a:xfrm>
            <a:off x="4303175" y="2478150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45"/>
          <p:cNvSpPr txBox="1"/>
          <p:nvPr/>
        </p:nvSpPr>
        <p:spPr>
          <a:xfrm>
            <a:off x="4051775" y="2762863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5"/>
          <p:cNvSpPr txBox="1"/>
          <p:nvPr/>
        </p:nvSpPr>
        <p:spPr>
          <a:xfrm>
            <a:off x="7384450" y="273062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45"/>
          <p:cNvCxnSpPr/>
          <p:nvPr/>
        </p:nvCxnSpPr>
        <p:spPr>
          <a:xfrm>
            <a:off x="7635850" y="2495550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3" name="Google Shape;663;p45"/>
          <p:cNvCxnSpPr/>
          <p:nvPr/>
        </p:nvCxnSpPr>
        <p:spPr>
          <a:xfrm rot="10800000" flipH="1">
            <a:off x="4303175" y="2561250"/>
            <a:ext cx="33561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664" name="Google Shape;664;p45"/>
          <p:cNvCxnSpPr/>
          <p:nvPr/>
        </p:nvCxnSpPr>
        <p:spPr>
          <a:xfrm>
            <a:off x="2497163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5" name="Google Shape;66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Minimum number of deletions between 2 resize events</a:t>
            </a:r>
            <a:endParaRPr sz="3140"/>
          </a:p>
        </p:txBody>
      </p:sp>
      <p:sp>
        <p:nvSpPr>
          <p:cNvPr id="666" name="Google Shape;666;p45"/>
          <p:cNvSpPr txBox="1">
            <a:spLocks noGrp="1"/>
          </p:cNvSpPr>
          <p:nvPr>
            <p:ph type="body" idx="4294967295"/>
          </p:nvPr>
        </p:nvSpPr>
        <p:spPr>
          <a:xfrm>
            <a:off x="311700" y="335297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Delete 1 element, n = m</a:t>
            </a:r>
            <a:r>
              <a:rPr lang="en" baseline="-25000"/>
              <a:t>0</a:t>
            </a:r>
            <a:r>
              <a:rPr lang="en"/>
              <a:t> - 1, </a:t>
            </a:r>
            <a:r>
              <a:rPr lang="en" i="1"/>
              <a:t>shrink </a:t>
            </a:r>
            <a:r>
              <a:rPr lang="en"/>
              <a:t>to 2m</a:t>
            </a:r>
            <a:r>
              <a:rPr lang="en" baseline="-25000"/>
              <a:t>0</a:t>
            </a:r>
            <a:endParaRPr baseline="-2500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 deletions between 2 resize events: 1</a:t>
            </a:r>
            <a:endParaRPr/>
          </a:p>
        </p:txBody>
      </p:sp>
      <p:sp>
        <p:nvSpPr>
          <p:cNvPr id="667" name="Google Shape;667;p45"/>
          <p:cNvSpPr txBox="1"/>
          <p:nvPr/>
        </p:nvSpPr>
        <p:spPr>
          <a:xfrm>
            <a:off x="3835475" y="2011800"/>
            <a:ext cx="256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5"/>
          <p:cNvSpPr txBox="1"/>
          <p:nvPr/>
        </p:nvSpPr>
        <p:spPr>
          <a:xfrm>
            <a:off x="1637088" y="2077950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5"/>
          <p:cNvSpPr txBox="1"/>
          <p:nvPr/>
        </p:nvSpPr>
        <p:spPr>
          <a:xfrm>
            <a:off x="2240000" y="2751025"/>
            <a:ext cx="6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46"/>
          <p:cNvCxnSpPr/>
          <p:nvPr/>
        </p:nvCxnSpPr>
        <p:spPr>
          <a:xfrm rot="10800000" flipH="1">
            <a:off x="1298050" y="2581925"/>
            <a:ext cx="3024300" cy="1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" name="Google Shape;675;p46"/>
          <p:cNvCxnSpPr/>
          <p:nvPr/>
        </p:nvCxnSpPr>
        <p:spPr>
          <a:xfrm>
            <a:off x="128635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" name="Google Shape;676;p46"/>
          <p:cNvCxnSpPr/>
          <p:nvPr/>
        </p:nvCxnSpPr>
        <p:spPr>
          <a:xfrm>
            <a:off x="4303175" y="2478150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46"/>
          <p:cNvSpPr txBox="1"/>
          <p:nvPr/>
        </p:nvSpPr>
        <p:spPr>
          <a:xfrm>
            <a:off x="4051775" y="2762863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46"/>
          <p:cNvCxnSpPr/>
          <p:nvPr/>
        </p:nvCxnSpPr>
        <p:spPr>
          <a:xfrm>
            <a:off x="2497163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Minimum number of insertions between 2 resize events</a:t>
            </a:r>
            <a:endParaRPr sz="3140"/>
          </a:p>
        </p:txBody>
      </p:sp>
      <p:sp>
        <p:nvSpPr>
          <p:cNvPr id="680" name="Google Shape;680;p46"/>
          <p:cNvSpPr txBox="1"/>
          <p:nvPr/>
        </p:nvSpPr>
        <p:spPr>
          <a:xfrm>
            <a:off x="2240000" y="2751025"/>
            <a:ext cx="6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6"/>
          <p:cNvSpPr txBox="1"/>
          <p:nvPr/>
        </p:nvSpPr>
        <p:spPr>
          <a:xfrm>
            <a:off x="3426133" y="2011800"/>
            <a:ext cx="30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elements = Table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6"/>
          <p:cNvSpPr txBox="1">
            <a:spLocks noGrp="1"/>
          </p:cNvSpPr>
          <p:nvPr>
            <p:ph type="body" idx="4294967295"/>
          </p:nvPr>
        </p:nvSpPr>
        <p:spPr>
          <a:xfrm>
            <a:off x="311700" y="335297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Insert m</a:t>
            </a:r>
            <a:r>
              <a:rPr lang="en" baseline="-25000"/>
              <a:t>0</a:t>
            </a:r>
            <a:r>
              <a:rPr lang="en"/>
              <a:t> + 1 elements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47"/>
          <p:cNvCxnSpPr/>
          <p:nvPr/>
        </p:nvCxnSpPr>
        <p:spPr>
          <a:xfrm rot="10800000" flipH="1">
            <a:off x="1298050" y="2584625"/>
            <a:ext cx="30987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8" name="Google Shape;688;p47"/>
          <p:cNvCxnSpPr/>
          <p:nvPr/>
        </p:nvCxnSpPr>
        <p:spPr>
          <a:xfrm>
            <a:off x="1286350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9" name="Google Shape;689;p47"/>
          <p:cNvCxnSpPr/>
          <p:nvPr/>
        </p:nvCxnSpPr>
        <p:spPr>
          <a:xfrm>
            <a:off x="4303175" y="2478150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0" name="Google Shape;690;p47"/>
          <p:cNvSpPr txBox="1"/>
          <p:nvPr/>
        </p:nvSpPr>
        <p:spPr>
          <a:xfrm>
            <a:off x="4051775" y="2762863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1" name="Google Shape;691;p47"/>
          <p:cNvCxnSpPr/>
          <p:nvPr/>
        </p:nvCxnSpPr>
        <p:spPr>
          <a:xfrm rot="10800000" flipH="1">
            <a:off x="4303175" y="2584888"/>
            <a:ext cx="50121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2" name="Google Shape;692;p47"/>
          <p:cNvCxnSpPr/>
          <p:nvPr/>
        </p:nvCxnSpPr>
        <p:spPr>
          <a:xfrm>
            <a:off x="2497163" y="2514475"/>
            <a:ext cx="0" cy="18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Minimum number of insertions between 2 resize events</a:t>
            </a:r>
            <a:endParaRPr sz="3140"/>
          </a:p>
        </p:txBody>
      </p:sp>
      <p:sp>
        <p:nvSpPr>
          <p:cNvPr id="694" name="Google Shape;694;p47"/>
          <p:cNvSpPr txBox="1"/>
          <p:nvPr/>
        </p:nvSpPr>
        <p:spPr>
          <a:xfrm>
            <a:off x="2240000" y="2751025"/>
            <a:ext cx="6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7"/>
          <p:cNvSpPr txBox="1"/>
          <p:nvPr/>
        </p:nvSpPr>
        <p:spPr>
          <a:xfrm>
            <a:off x="3426133" y="2011800"/>
            <a:ext cx="30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7"/>
          <p:cNvSpPr txBox="1">
            <a:spLocks noGrp="1"/>
          </p:cNvSpPr>
          <p:nvPr>
            <p:ph type="body" idx="4294967295"/>
          </p:nvPr>
        </p:nvSpPr>
        <p:spPr>
          <a:xfrm>
            <a:off x="311700" y="3352975"/>
            <a:ext cx="8520600" cy="1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Insert m</a:t>
            </a:r>
            <a:r>
              <a:rPr lang="en" baseline="-25000"/>
              <a:t>0</a:t>
            </a:r>
            <a:r>
              <a:rPr lang="en"/>
              <a:t> + 1 elements, </a:t>
            </a:r>
            <a:r>
              <a:rPr lang="en" i="1"/>
              <a:t>grow to 8m</a:t>
            </a:r>
            <a:r>
              <a:rPr lang="en" i="1" baseline="-25000"/>
              <a:t>0</a:t>
            </a:r>
            <a:endParaRPr i="1" baseline="-25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Table size, m = 2m</a:t>
            </a:r>
            <a:r>
              <a:rPr lang="en" baseline="-25000"/>
              <a:t>0</a:t>
            </a:r>
            <a:endParaRPr baseline="-25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Min insertions between 2 resize events: </a:t>
            </a:r>
            <a:r>
              <a:rPr lang="en" b="1"/>
              <a:t>m/2 + 1 elements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don’t we consider between 2 grows</a:t>
            </a:r>
            <a:endParaRPr/>
          </a:p>
        </p:txBody>
      </p:sp>
      <p:sp>
        <p:nvSpPr>
          <p:cNvPr id="702" name="Google Shape;702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From m</a:t>
            </a:r>
            <a:r>
              <a:rPr lang="en" baseline="-25000"/>
              <a:t>0 </a:t>
            </a:r>
            <a:r>
              <a:rPr lang="en"/>
              <a:t>to 4m</a:t>
            </a:r>
            <a:r>
              <a:rPr lang="en" baseline="-25000"/>
              <a:t>0</a:t>
            </a:r>
            <a:r>
              <a:rPr lang="en"/>
              <a:t> need to insert 3m</a:t>
            </a:r>
            <a:r>
              <a:rPr lang="en" baseline="-25000"/>
              <a:t>0</a:t>
            </a:r>
            <a:r>
              <a:rPr lang="en"/>
              <a:t> -&gt; 3m/4 inserts (greater than m/2 + 1)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Problem 3: Implementing union/intersection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Hash table with open addressing</a:t>
            </a:r>
            <a:endParaRPr/>
          </a:p>
        </p:txBody>
      </p:sp>
      <p:sp>
        <p:nvSpPr>
          <p:cNvPr id="739" name="Google Shape;73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Intersection: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For element in set a, check if in set b. If so, add to result.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Performance: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740" name="Google Shape;740;p52"/>
          <p:cNvPicPr preferRelativeResize="0"/>
          <p:nvPr/>
        </p:nvPicPr>
        <p:blipFill rotWithShape="1">
          <a:blip r:embed="rId3">
            <a:alphaModFix/>
          </a:blip>
          <a:srcRect b="3025"/>
          <a:stretch/>
        </p:blipFill>
        <p:spPr>
          <a:xfrm>
            <a:off x="1926150" y="2528725"/>
            <a:ext cx="3531425" cy="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2"/>
          <p:cNvSpPr/>
          <p:nvPr/>
        </p:nvSpPr>
        <p:spPr>
          <a:xfrm>
            <a:off x="2316900" y="2605225"/>
            <a:ext cx="442800" cy="419700"/>
          </a:xfrm>
          <a:prstGeom prst="rect">
            <a:avLst/>
          </a:prstGeom>
          <a:solidFill>
            <a:srgbClr val="D08438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2"/>
          <p:cNvSpPr/>
          <p:nvPr/>
        </p:nvSpPr>
        <p:spPr>
          <a:xfrm>
            <a:off x="3025350" y="2605225"/>
            <a:ext cx="442800" cy="419700"/>
          </a:xfrm>
          <a:prstGeom prst="rect">
            <a:avLst/>
          </a:prstGeom>
          <a:solidFill>
            <a:srgbClr val="3895D0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2"/>
          <p:cNvSpPr txBox="1"/>
          <p:nvPr/>
        </p:nvSpPr>
        <p:spPr>
          <a:xfrm>
            <a:off x="1297875" y="3127800"/>
            <a:ext cx="22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Visit each bucket in set a</a:t>
            </a:r>
            <a:endParaRPr sz="1400" b="0" i="0" u="none" strike="noStrike" cap="non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2"/>
          <p:cNvSpPr txBox="1"/>
          <p:nvPr/>
        </p:nvSpPr>
        <p:spPr>
          <a:xfrm>
            <a:off x="2716850" y="2102150"/>
            <a:ext cx="577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number of items in a * (</a:t>
            </a:r>
            <a:r>
              <a:rPr lang="en" sz="1400" b="0" i="0" u="none" strike="noStrike" cap="non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cost of searching b + </a:t>
            </a:r>
            <a:r>
              <a:rPr lang="en" sz="14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cost of inserting in r</a:t>
            </a:r>
            <a:r>
              <a:rPr lang="en" sz="1400" b="0" i="0" u="none" strike="noStrike" cap="non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2"/>
          <p:cNvSpPr/>
          <p:nvPr/>
        </p:nvSpPr>
        <p:spPr>
          <a:xfrm>
            <a:off x="3531975" y="2528825"/>
            <a:ext cx="700200" cy="496200"/>
          </a:xfrm>
          <a:prstGeom prst="rect">
            <a:avLst/>
          </a:prstGeom>
          <a:solidFill>
            <a:srgbClr val="1B7A19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2"/>
          <p:cNvSpPr/>
          <p:nvPr/>
        </p:nvSpPr>
        <p:spPr>
          <a:xfrm>
            <a:off x="4518475" y="2528675"/>
            <a:ext cx="700200" cy="496200"/>
          </a:xfrm>
          <a:prstGeom prst="rect">
            <a:avLst/>
          </a:prstGeom>
          <a:solidFill>
            <a:srgbClr val="8B3AA4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Probing (thanks christian)</a:t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766900" y="1735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214050" y="1735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766900" y="2009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214050" y="2009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66900" y="2283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1214050" y="22834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7669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1214050" y="25576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766900" y="2831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1214050" y="2831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766900" y="3106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1214050" y="3106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766900" y="3380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1214050" y="3380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766900" y="3654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1214050" y="36544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766900" y="3928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1214050" y="39286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766900" y="4202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1214050" y="4202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311700" y="1017725"/>
            <a:ext cx="3387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Let’s define a hash function </a:t>
            </a:r>
            <a:r>
              <a:rPr lang="en" sz="1400" b="0" i="1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h(x) = x % 10</a:t>
            </a:r>
            <a:endParaRPr sz="1400" b="0" i="1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1" name="Google Shape;151;p6"/>
          <p:cNvGrpSpPr/>
          <p:nvPr/>
        </p:nvGrpSpPr>
        <p:grpSpPr>
          <a:xfrm>
            <a:off x="4702422" y="991911"/>
            <a:ext cx="4129885" cy="1201750"/>
            <a:chOff x="1917150" y="3703788"/>
            <a:chExt cx="5309701" cy="1354237"/>
          </a:xfrm>
        </p:grpSpPr>
        <p:pic>
          <p:nvPicPr>
            <p:cNvPr id="152" name="Google Shape;15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17150" y="3761175"/>
              <a:ext cx="5309701" cy="12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6"/>
            <p:cNvSpPr txBox="1"/>
            <p:nvPr/>
          </p:nvSpPr>
          <p:spPr>
            <a:xfrm>
              <a:off x="1917150" y="3761125"/>
              <a:ext cx="5309700" cy="12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6000" tIns="180000" rIns="216000" bIns="180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What to do?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687331" y="3703788"/>
              <a:ext cx="1769400" cy="307800"/>
            </a:xfrm>
            <a:prstGeom prst="roundRect">
              <a:avLst>
                <a:gd name="adj" fmla="val 30563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insert(82)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55" name="Google Shape;155;p6"/>
          <p:cNvSpPr/>
          <p:nvPr/>
        </p:nvSpPr>
        <p:spPr>
          <a:xfrm>
            <a:off x="41250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82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Union: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For element in set b, check if in a. If not, insert into 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Performance: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752" name="Google Shape;75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5025" y="2510275"/>
            <a:ext cx="29908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Hash table with open addressing</a:t>
            </a:r>
            <a:endParaRPr/>
          </a:p>
        </p:txBody>
      </p:sp>
      <p:sp>
        <p:nvSpPr>
          <p:cNvPr id="754" name="Google Shape;754;p53"/>
          <p:cNvSpPr/>
          <p:nvPr/>
        </p:nvSpPr>
        <p:spPr>
          <a:xfrm>
            <a:off x="2316900" y="2605225"/>
            <a:ext cx="535500" cy="419700"/>
          </a:xfrm>
          <a:prstGeom prst="rect">
            <a:avLst/>
          </a:prstGeom>
          <a:solidFill>
            <a:srgbClr val="D08438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3"/>
          <p:cNvSpPr/>
          <p:nvPr/>
        </p:nvSpPr>
        <p:spPr>
          <a:xfrm>
            <a:off x="3241600" y="2605225"/>
            <a:ext cx="442800" cy="419700"/>
          </a:xfrm>
          <a:prstGeom prst="rect">
            <a:avLst/>
          </a:prstGeom>
          <a:solidFill>
            <a:srgbClr val="3895D0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3"/>
          <p:cNvSpPr txBox="1"/>
          <p:nvPr/>
        </p:nvSpPr>
        <p:spPr>
          <a:xfrm>
            <a:off x="1297875" y="3127800"/>
            <a:ext cx="22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Visit each bucket in set b</a:t>
            </a:r>
            <a:endParaRPr sz="1400" b="0" i="0" u="none" strike="noStrike" cap="non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3"/>
          <p:cNvSpPr txBox="1"/>
          <p:nvPr/>
        </p:nvSpPr>
        <p:spPr>
          <a:xfrm>
            <a:off x="2716850" y="2102150"/>
            <a:ext cx="577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number of items in b * </a:t>
            </a:r>
            <a:r>
              <a:rPr lang="en" sz="1400" b="0" i="0" u="none" strike="noStrike" cap="non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cost of searching + inserting into a</a:t>
            </a: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3"/>
          <p:cNvSpPr/>
          <p:nvPr/>
        </p:nvSpPr>
        <p:spPr>
          <a:xfrm>
            <a:off x="3861475" y="2566975"/>
            <a:ext cx="782700" cy="496200"/>
          </a:xfrm>
          <a:prstGeom prst="rect">
            <a:avLst/>
          </a:prstGeom>
          <a:solidFill>
            <a:srgbClr val="1B7A19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D21183-1CC0-993D-5015-34F15C511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90" y="2553322"/>
            <a:ext cx="6261100" cy="469900"/>
          </a:xfrm>
          <a:prstGeom prst="rect">
            <a:avLst/>
          </a:prstGeom>
        </p:spPr>
      </p:pic>
      <p:sp>
        <p:nvSpPr>
          <p:cNvPr id="712" name="Google Shape;712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Intersection: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For element in set a, check if in set b. If so, add to result.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Performance: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713" name="Google Shape;713;p50"/>
          <p:cNvPicPr preferRelativeResize="0"/>
          <p:nvPr/>
        </p:nvPicPr>
        <p:blipFill rotWithShape="1">
          <a:blip r:embed="rId4">
            <a:alphaModFix/>
          </a:blip>
          <a:srcRect t="11475" b="14102"/>
          <a:stretch/>
        </p:blipFill>
        <p:spPr>
          <a:xfrm>
            <a:off x="1834200" y="2566975"/>
            <a:ext cx="4095750" cy="4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Hash table with chaining</a:t>
            </a:r>
            <a:endParaRPr/>
          </a:p>
        </p:txBody>
      </p:sp>
      <p:sp>
        <p:nvSpPr>
          <p:cNvPr id="715" name="Google Shape;715;p50"/>
          <p:cNvSpPr/>
          <p:nvPr/>
        </p:nvSpPr>
        <p:spPr>
          <a:xfrm>
            <a:off x="2316900" y="2605225"/>
            <a:ext cx="442800" cy="419700"/>
          </a:xfrm>
          <a:prstGeom prst="rect">
            <a:avLst/>
          </a:prstGeom>
          <a:solidFill>
            <a:srgbClr val="D08438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0"/>
          <p:cNvSpPr/>
          <p:nvPr/>
        </p:nvSpPr>
        <p:spPr>
          <a:xfrm>
            <a:off x="3025350" y="2528725"/>
            <a:ext cx="2904600" cy="496200"/>
          </a:xfrm>
          <a:prstGeom prst="rect">
            <a:avLst/>
          </a:prstGeom>
          <a:solidFill>
            <a:srgbClr val="3895D0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0"/>
          <p:cNvSpPr txBox="1"/>
          <p:nvPr/>
        </p:nvSpPr>
        <p:spPr>
          <a:xfrm>
            <a:off x="1297875" y="3127800"/>
            <a:ext cx="22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Visit each bucket in set a</a:t>
            </a:r>
            <a:endParaRPr sz="1400" b="0" i="0" u="none" strike="noStrike" cap="non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0"/>
          <p:cNvSpPr txBox="1"/>
          <p:nvPr/>
        </p:nvSpPr>
        <p:spPr>
          <a:xfrm>
            <a:off x="2825875" y="2112450"/>
            <a:ext cx="425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Sum of checking for each element in a in set b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0"/>
          <p:cNvSpPr/>
          <p:nvPr/>
        </p:nvSpPr>
        <p:spPr>
          <a:xfrm>
            <a:off x="4129225" y="2528825"/>
            <a:ext cx="1647600" cy="496200"/>
          </a:xfrm>
          <a:prstGeom prst="rect">
            <a:avLst/>
          </a:prstGeom>
          <a:solidFill>
            <a:srgbClr val="1B7A19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0"/>
          <p:cNvSpPr txBox="1"/>
          <p:nvPr/>
        </p:nvSpPr>
        <p:spPr>
          <a:xfrm>
            <a:off x="4004025" y="3020100"/>
            <a:ext cx="32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number of entries in the bucket containing the element in table b</a:t>
            </a:r>
            <a:endParaRPr sz="1400" b="0" i="0" u="none" strike="noStrike" cap="none" dirty="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719;p50">
            <a:extLst>
              <a:ext uri="{FF2B5EF4-FFF2-40B4-BE49-F238E27FC236}">
                <a16:creationId xmlns:a16="http://schemas.microsoft.com/office/drawing/2014/main" id="{087DB03F-AC71-B7F2-7568-232DE0FA37F9}"/>
              </a:ext>
            </a:extLst>
          </p:cNvPr>
          <p:cNvSpPr/>
          <p:nvPr/>
        </p:nvSpPr>
        <p:spPr>
          <a:xfrm>
            <a:off x="6244346" y="2545438"/>
            <a:ext cx="1647600" cy="496200"/>
          </a:xfrm>
          <a:prstGeom prst="rect">
            <a:avLst/>
          </a:prstGeom>
          <a:solidFill>
            <a:srgbClr val="FF0000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0;p50">
            <a:extLst>
              <a:ext uri="{FF2B5EF4-FFF2-40B4-BE49-F238E27FC236}">
                <a16:creationId xmlns:a16="http://schemas.microsoft.com/office/drawing/2014/main" id="{BCA464BD-96C5-29FF-18FA-C3716F3988B1}"/>
              </a:ext>
            </a:extLst>
          </p:cNvPr>
          <p:cNvSpPr txBox="1"/>
          <p:nvPr/>
        </p:nvSpPr>
        <p:spPr>
          <a:xfrm>
            <a:off x="6421863" y="1612263"/>
            <a:ext cx="32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number of entries in the bucket containing the element in table r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Union: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For element in set a, check if in b. If not, insert into b.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Performance: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Cost of insertion is “overshadowed” by cost of checking in hash tables with chaining as it is O(1). </a:t>
            </a:r>
            <a:endParaRPr/>
          </a:p>
        </p:txBody>
      </p:sp>
      <p:pic>
        <p:nvPicPr>
          <p:cNvPr id="726" name="Google Shape;726;p51"/>
          <p:cNvPicPr preferRelativeResize="0"/>
          <p:nvPr/>
        </p:nvPicPr>
        <p:blipFill rotWithShape="1">
          <a:blip r:embed="rId3">
            <a:alphaModFix/>
          </a:blip>
          <a:srcRect t="11475" b="14102"/>
          <a:stretch/>
        </p:blipFill>
        <p:spPr>
          <a:xfrm>
            <a:off x="1834200" y="2566975"/>
            <a:ext cx="4095750" cy="4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Hash table with chaining</a:t>
            </a:r>
            <a:endParaRPr/>
          </a:p>
        </p:txBody>
      </p:sp>
      <p:sp>
        <p:nvSpPr>
          <p:cNvPr id="728" name="Google Shape;728;p51"/>
          <p:cNvSpPr/>
          <p:nvPr/>
        </p:nvSpPr>
        <p:spPr>
          <a:xfrm>
            <a:off x="2316900" y="2605225"/>
            <a:ext cx="442800" cy="419700"/>
          </a:xfrm>
          <a:prstGeom prst="rect">
            <a:avLst/>
          </a:prstGeom>
          <a:solidFill>
            <a:srgbClr val="D08438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1"/>
          <p:cNvSpPr/>
          <p:nvPr/>
        </p:nvSpPr>
        <p:spPr>
          <a:xfrm>
            <a:off x="3025350" y="2528725"/>
            <a:ext cx="2904600" cy="496200"/>
          </a:xfrm>
          <a:prstGeom prst="rect">
            <a:avLst/>
          </a:prstGeom>
          <a:solidFill>
            <a:srgbClr val="3895D0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1"/>
          <p:cNvSpPr txBox="1"/>
          <p:nvPr/>
        </p:nvSpPr>
        <p:spPr>
          <a:xfrm>
            <a:off x="1297875" y="3127800"/>
            <a:ext cx="22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Visit each bucket in set a</a:t>
            </a:r>
            <a:endParaRPr sz="1400" b="0" i="0" u="none" strike="noStrike" cap="non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1"/>
          <p:cNvSpPr txBox="1"/>
          <p:nvPr/>
        </p:nvSpPr>
        <p:spPr>
          <a:xfrm>
            <a:off x="2825875" y="2112450"/>
            <a:ext cx="425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Sum of checking for each element in a in set b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1"/>
          <p:cNvSpPr/>
          <p:nvPr/>
        </p:nvSpPr>
        <p:spPr>
          <a:xfrm>
            <a:off x="4129225" y="2528825"/>
            <a:ext cx="1647600" cy="496200"/>
          </a:xfrm>
          <a:prstGeom prst="rect">
            <a:avLst/>
          </a:prstGeom>
          <a:solidFill>
            <a:srgbClr val="1B7A19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1"/>
          <p:cNvSpPr txBox="1"/>
          <p:nvPr/>
        </p:nvSpPr>
        <p:spPr>
          <a:xfrm>
            <a:off x="4004025" y="3020100"/>
            <a:ext cx="32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number of entries in the bucket containing the element in table b</a:t>
            </a:r>
            <a:endParaRPr sz="1400" b="0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4: Binary counter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Binary counter ADT</a:t>
            </a:r>
            <a:endParaRPr/>
          </a:p>
        </p:txBody>
      </p:sp>
      <p:pic>
        <p:nvPicPr>
          <p:cNvPr id="769" name="Google Shape;76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937" y="1515301"/>
            <a:ext cx="7830125" cy="12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5"/>
          <p:cNvSpPr txBox="1"/>
          <p:nvPr/>
        </p:nvSpPr>
        <p:spPr>
          <a:xfrm>
            <a:off x="5703500" y="547525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6"/>
          <p:cNvSpPr txBox="1"/>
          <p:nvPr/>
        </p:nvSpPr>
        <p:spPr>
          <a:xfrm>
            <a:off x="538675" y="1324625"/>
            <a:ext cx="77286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the amortized time complexity of increment() operation if we call increment() n times?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Accounting method: “save” up for the more expensive operations.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a digit to be flipped to 0, it must have been flipped to 1 first., which is when many 1s have to be flipped to 0s.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Amortised analysis</a:t>
            </a:r>
            <a:endParaRPr/>
          </a:p>
        </p:txBody>
      </p:sp>
      <p:sp>
        <p:nvSpPr>
          <p:cNvPr id="777" name="Google Shape;777;p56"/>
          <p:cNvSpPr txBox="1"/>
          <p:nvPr/>
        </p:nvSpPr>
        <p:spPr>
          <a:xfrm>
            <a:off x="834100" y="3367650"/>
            <a:ext cx="50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111</a:t>
            </a: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-&gt; 1</a:t>
            </a:r>
            <a:r>
              <a:rPr lang="en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6"/>
          <p:cNvSpPr txBox="1"/>
          <p:nvPr/>
        </p:nvSpPr>
        <p:spPr>
          <a:xfrm>
            <a:off x="790650" y="3023825"/>
            <a:ext cx="50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0 -&gt; 0</a:t>
            </a:r>
            <a:r>
              <a:rPr lang="en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-&gt; 1</a:t>
            </a:r>
            <a:r>
              <a:rPr lang="en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6"/>
          <p:cNvSpPr txBox="1"/>
          <p:nvPr/>
        </p:nvSpPr>
        <p:spPr>
          <a:xfrm>
            <a:off x="790650" y="2647950"/>
            <a:ext cx="50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-&gt; 1</a:t>
            </a:r>
            <a:r>
              <a:rPr lang="en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7"/>
          <p:cNvSpPr txBox="1"/>
          <p:nvPr/>
        </p:nvSpPr>
        <p:spPr>
          <a:xfrm>
            <a:off x="491300" y="1084975"/>
            <a:ext cx="77286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-"/>
            </a:pPr>
            <a:r>
              <a:rPr lang="en" sz="15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flip of a bit takes 2 units of time: 1 unit for flipping 0 to 1, 1 unit to be saved in the bank for flipping from 1 to 0</a:t>
            </a:r>
            <a:endParaRPr sz="15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-"/>
            </a:pPr>
            <a:r>
              <a:rPr lang="en" sz="15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time we </a:t>
            </a:r>
            <a:r>
              <a:rPr lang="en" sz="15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flip a bit to 1</a:t>
            </a:r>
            <a:r>
              <a:rPr lang="en" sz="15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we</a:t>
            </a:r>
            <a:r>
              <a:rPr lang="en" sz="15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add 2 and deduct 1</a:t>
            </a:r>
            <a:r>
              <a:rPr lang="en" sz="15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each time </a:t>
            </a:r>
            <a:r>
              <a:rPr lang="en" sz="15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flip to 0,</a:t>
            </a:r>
            <a:r>
              <a:rPr lang="en" sz="15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we </a:t>
            </a:r>
            <a:r>
              <a:rPr lang="en" sz="15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deduct 1</a:t>
            </a:r>
            <a:endParaRPr sz="15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5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Amortised analysis</a:t>
            </a:r>
            <a:endParaRPr/>
          </a:p>
        </p:txBody>
      </p:sp>
      <p:sp>
        <p:nvSpPr>
          <p:cNvPr id="786" name="Google Shape;786;p57"/>
          <p:cNvSpPr txBox="1"/>
          <p:nvPr/>
        </p:nvSpPr>
        <p:spPr>
          <a:xfrm>
            <a:off x="790650" y="3384125"/>
            <a:ext cx="3449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57" descr="49,750 Piggy Bank Illustrations &amp; Clip Art - iStock"/>
          <p:cNvPicPr preferRelativeResize="0"/>
          <p:nvPr/>
        </p:nvPicPr>
        <p:blipFill rotWithShape="1">
          <a:blip r:embed="rId3">
            <a:alphaModFix/>
          </a:blip>
          <a:srcRect t="8090" b="8247"/>
          <a:stretch/>
        </p:blipFill>
        <p:spPr>
          <a:xfrm>
            <a:off x="5489600" y="2152415"/>
            <a:ext cx="1631700" cy="1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7"/>
          <p:cNvSpPr txBox="1"/>
          <p:nvPr/>
        </p:nvSpPr>
        <p:spPr>
          <a:xfrm>
            <a:off x="5207950" y="3384125"/>
            <a:ext cx="3201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" sz="9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initial amount</a:t>
            </a:r>
            <a:r>
              <a:rPr lang="en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+ (2-1) = 1</a:t>
            </a: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 + (2-1) - 1 = 1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 + (2-1) = 2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 + (2-1) - 1 - 1 =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7"/>
          <p:cNvSpPr txBox="1"/>
          <p:nvPr/>
        </p:nvSpPr>
        <p:spPr>
          <a:xfrm>
            <a:off x="6888975" y="2248250"/>
            <a:ext cx="114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Bank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57"/>
          <p:cNvSpPr txBox="1"/>
          <p:nvPr/>
        </p:nvSpPr>
        <p:spPr>
          <a:xfrm>
            <a:off x="734575" y="2495550"/>
            <a:ext cx="141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Counter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8"/>
          <p:cNvSpPr txBox="1"/>
          <p:nvPr/>
        </p:nvSpPr>
        <p:spPr>
          <a:xfrm>
            <a:off x="538675" y="1324625"/>
            <a:ext cx="77286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the amortized time complexity of increment() operation if we call increment() n times?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flip of a bit takes 2 units of time: 1 unit to flip from 0 to 1, and 1 unit to be saved in the bank for when the bit must be flipped from 1 to 0 in the future.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time we flip a bit to 1 we add 2 and deduct 1, each time we flip to 0, we deduct 1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Amortised analysis</a:t>
            </a:r>
            <a:endParaRPr/>
          </a:p>
        </p:txBody>
      </p:sp>
      <p:sp>
        <p:nvSpPr>
          <p:cNvPr id="797" name="Google Shape;797;p58"/>
          <p:cNvSpPr txBox="1"/>
          <p:nvPr/>
        </p:nvSpPr>
        <p:spPr>
          <a:xfrm>
            <a:off x="724400" y="3330725"/>
            <a:ext cx="58734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Amortised bound is 2 flips per increment.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</a:pPr>
            <a:r>
              <a:rPr lang="en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increment(): </a:t>
            </a:r>
            <a:r>
              <a:rPr lang="en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amortised O(1)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</a:pPr>
            <a:r>
              <a:rPr lang="en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 increments is bounded by O(n)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5: Stack 2 Queue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0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Q5a – Stack 2 Queue</a:t>
            </a:r>
            <a:endParaRPr/>
          </a:p>
        </p:txBody>
      </p:sp>
      <p:sp>
        <p:nvSpPr>
          <p:cNvPr id="808" name="Google Shape;808;p60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Do you know that we actually can implement a queue using two stacks?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Probing</a:t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766900" y="1735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1214050" y="1735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766900" y="2009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1214050" y="2009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66900" y="2283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1214050" y="22834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7669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1214050" y="25576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766900" y="2831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1214050" y="2831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766900" y="3106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1214050" y="3106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766900" y="3380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14050" y="3380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766900" y="3654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1214050" y="36544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766900" y="3928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1214050" y="39286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766900" y="4202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1214050" y="4202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311700" y="1017725"/>
            <a:ext cx="3387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Let’s define a hash function </a:t>
            </a:r>
            <a:r>
              <a:rPr lang="en" sz="1400" b="0" i="1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h(x) = x % 10</a:t>
            </a:r>
            <a:endParaRPr sz="1400" b="0" i="1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" name="Google Shape;182;p7"/>
          <p:cNvGrpSpPr/>
          <p:nvPr/>
        </p:nvGrpSpPr>
        <p:grpSpPr>
          <a:xfrm>
            <a:off x="4702422" y="991911"/>
            <a:ext cx="4129885" cy="1201750"/>
            <a:chOff x="1917150" y="3703788"/>
            <a:chExt cx="5309701" cy="1354237"/>
          </a:xfrm>
        </p:grpSpPr>
        <p:pic>
          <p:nvPicPr>
            <p:cNvPr id="183" name="Google Shape;18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17150" y="3761175"/>
              <a:ext cx="5309701" cy="12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7"/>
            <p:cNvSpPr txBox="1"/>
            <p:nvPr/>
          </p:nvSpPr>
          <p:spPr>
            <a:xfrm>
              <a:off x="1917150" y="3761125"/>
              <a:ext cx="5309700" cy="12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6000" tIns="180000" rIns="216000" bIns="180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We get our initial h(82) = 2. Collision D: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3687331" y="3703788"/>
              <a:ext cx="1769400" cy="307800"/>
            </a:xfrm>
            <a:prstGeom prst="roundRect">
              <a:avLst>
                <a:gd name="adj" fmla="val 30563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insert(82)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86" name="Google Shape;186;p7"/>
          <p:cNvSpPr/>
          <p:nvPr/>
        </p:nvSpPr>
        <p:spPr>
          <a:xfrm>
            <a:off x="41250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82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7" name="Google Shape;187;p7"/>
          <p:cNvCxnSpPr>
            <a:stCxn id="186" idx="1"/>
            <a:endCxn id="166" idx="3"/>
          </p:cNvCxnSpPr>
          <p:nvPr/>
        </p:nvCxnSpPr>
        <p:spPr>
          <a:xfrm rot="10800000">
            <a:off x="2724000" y="2420575"/>
            <a:ext cx="1401000" cy="2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8450" y="1341127"/>
            <a:ext cx="1523050" cy="8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1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814" name="Google Shape;814;p61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Procedure: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enqueue(): Push elements to stack 1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dequeue(): Use stack 2 to dequeue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If empty – pop from stack 1, push to stack 2</a:t>
            </a:r>
            <a:endParaRPr sz="1800"/>
          </a:p>
          <a:p>
            <a:pPr marL="91440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If not empty – pop from stack 2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2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820" name="Google Shape;820;p62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enqueue(5)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1" name="Google Shape;821;p62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2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62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2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2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2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2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sng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62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2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2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2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62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62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2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sng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2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62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3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842" name="Google Shape;842;p63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enqueue(5)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3" name="Google Shape;843;p63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3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63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3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3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3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3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sng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63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3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63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3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63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3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3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sng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63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63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4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864" name="Google Shape;864;p64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enqueue(3)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5" name="Google Shape;865;p64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64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4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64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64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4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sng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64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4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64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4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4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64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4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sng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4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64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886" name="Google Shape;886;p65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5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5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5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5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5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5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65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5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5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65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65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5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5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5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5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enqueue(3)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908" name="Google Shape;908;p66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6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6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6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6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6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6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66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6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6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66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66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66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6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enqueue(7)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7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930" name="Google Shape;930;p67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7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7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7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7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7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7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7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7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7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7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7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7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7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7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7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7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enqueue(7)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8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952" name="Google Shape;952;p68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8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8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8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8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8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8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8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8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8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8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8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8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8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8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8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8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dequeue()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9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974" name="Google Shape;974;p69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9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9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9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9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9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9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9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9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9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9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9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9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9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9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9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9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dequeue()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0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996" name="Google Shape;996;p70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0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0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70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0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70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0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70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0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70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0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70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70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70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70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70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70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dequeue()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Probing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766900" y="1735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214050" y="1735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766900" y="2009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1214050" y="2009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66900" y="2283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1214050" y="22834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7669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1214050" y="25576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766900" y="2831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1214050" y="2831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766900" y="3106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1214050" y="3106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766900" y="3380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214050" y="3380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766900" y="3654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1214050" y="36544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766900" y="3928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1214050" y="39286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766900" y="4202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1214050" y="4202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311700" y="1017725"/>
            <a:ext cx="3387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Let’s define a hash function </a:t>
            </a:r>
            <a:r>
              <a:rPr lang="en" sz="1400" b="0" i="1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h(x) = x % 10</a:t>
            </a:r>
            <a:endParaRPr sz="1400" b="0" i="1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5" name="Google Shape;215;p8"/>
          <p:cNvGrpSpPr/>
          <p:nvPr/>
        </p:nvGrpSpPr>
        <p:grpSpPr>
          <a:xfrm>
            <a:off x="4702422" y="991911"/>
            <a:ext cx="4129885" cy="1201750"/>
            <a:chOff x="1917150" y="3703788"/>
            <a:chExt cx="5309701" cy="1354237"/>
          </a:xfrm>
        </p:grpSpPr>
        <p:pic>
          <p:nvPicPr>
            <p:cNvPr id="216" name="Google Shape;216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17150" y="3761175"/>
              <a:ext cx="5309701" cy="12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8"/>
            <p:cNvSpPr txBox="1"/>
            <p:nvPr/>
          </p:nvSpPr>
          <p:spPr>
            <a:xfrm>
              <a:off x="1917150" y="3761125"/>
              <a:ext cx="5309700" cy="12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6000" tIns="180000" rIns="216000" bIns="180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Do it agen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687331" y="3703788"/>
              <a:ext cx="1769400" cy="307800"/>
            </a:xfrm>
            <a:prstGeom prst="roundRect">
              <a:avLst>
                <a:gd name="adj" fmla="val 30563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insert(82)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19" name="Google Shape;219;p8"/>
          <p:cNvSpPr/>
          <p:nvPr/>
        </p:nvSpPr>
        <p:spPr>
          <a:xfrm>
            <a:off x="41250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82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0" name="Google Shape;220;p8"/>
          <p:cNvCxnSpPr>
            <a:stCxn id="219" idx="1"/>
            <a:endCxn id="201" idx="3"/>
          </p:cNvCxnSpPr>
          <p:nvPr/>
        </p:nvCxnSpPr>
        <p:spPr>
          <a:xfrm rot="10800000">
            <a:off x="2724000" y="2694775"/>
            <a:ext cx="140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221" name="Google Shape;22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8450" y="1341127"/>
            <a:ext cx="1523050" cy="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3223775" y="1501575"/>
            <a:ext cx="5520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1850" y="3039825"/>
            <a:ext cx="3148750" cy="17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 txBox="1"/>
          <p:nvPr/>
        </p:nvSpPr>
        <p:spPr>
          <a:xfrm>
            <a:off x="6586200" y="4290425"/>
            <a:ext cx="18693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I’LL DO IT AGAIN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1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1018" name="Google Shape;1018;p71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1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1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1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1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71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71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71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71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71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71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71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71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71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71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71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71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dequeue()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72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1040" name="Google Shape;1040;p72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2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72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72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72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72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72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72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72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2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72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72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72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72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72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72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72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dequeue() =  5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3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1062" name="Google Shape;1062;p73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3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73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73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3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73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73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73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73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73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73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73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73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73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73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73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73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enqueue(1)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4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1084" name="Google Shape;1084;p74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74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74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74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74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74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74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74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74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74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74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74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74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74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74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enqueue(1)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5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1106" name="Google Shape;1106;p75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75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75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75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75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75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75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75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75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75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75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75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75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75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75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75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75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dequeue()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 – Stack 2 Queue</a:t>
            </a:r>
            <a:endParaRPr/>
          </a:p>
        </p:txBody>
      </p:sp>
      <p:sp>
        <p:nvSpPr>
          <p:cNvPr id="1128" name="Google Shape;1128;p76"/>
          <p:cNvSpPr/>
          <p:nvPr/>
        </p:nvSpPr>
        <p:spPr>
          <a:xfrm>
            <a:off x="297942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76"/>
          <p:cNvSpPr/>
          <p:nvPr/>
        </p:nvSpPr>
        <p:spPr>
          <a:xfrm>
            <a:off x="3439720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76"/>
          <p:cNvSpPr/>
          <p:nvPr/>
        </p:nvSpPr>
        <p:spPr>
          <a:xfrm>
            <a:off x="3899324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76"/>
          <p:cNvSpPr/>
          <p:nvPr/>
        </p:nvSpPr>
        <p:spPr>
          <a:xfrm>
            <a:off x="4359617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76"/>
          <p:cNvSpPr/>
          <p:nvPr/>
        </p:nvSpPr>
        <p:spPr>
          <a:xfrm>
            <a:off x="4819955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76"/>
          <p:cNvSpPr/>
          <p:nvPr/>
        </p:nvSpPr>
        <p:spPr>
          <a:xfrm>
            <a:off x="5280248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76"/>
          <p:cNvSpPr/>
          <p:nvPr/>
        </p:nvSpPr>
        <p:spPr>
          <a:xfrm>
            <a:off x="5739852" y="3240152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76"/>
          <p:cNvSpPr/>
          <p:nvPr/>
        </p:nvSpPr>
        <p:spPr>
          <a:xfrm>
            <a:off x="297942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76"/>
          <p:cNvSpPr/>
          <p:nvPr/>
        </p:nvSpPr>
        <p:spPr>
          <a:xfrm>
            <a:off x="3439720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76"/>
          <p:cNvSpPr/>
          <p:nvPr/>
        </p:nvSpPr>
        <p:spPr>
          <a:xfrm>
            <a:off x="3899324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76"/>
          <p:cNvSpPr/>
          <p:nvPr/>
        </p:nvSpPr>
        <p:spPr>
          <a:xfrm>
            <a:off x="4359617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76"/>
          <p:cNvSpPr/>
          <p:nvPr/>
        </p:nvSpPr>
        <p:spPr>
          <a:xfrm>
            <a:off x="4819955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76"/>
          <p:cNvSpPr/>
          <p:nvPr/>
        </p:nvSpPr>
        <p:spPr>
          <a:xfrm>
            <a:off x="5280248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76"/>
          <p:cNvSpPr/>
          <p:nvPr/>
        </p:nvSpPr>
        <p:spPr>
          <a:xfrm>
            <a:off x="5739852" y="2517378"/>
            <a:ext cx="459000" cy="45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sng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76"/>
          <p:cNvSpPr txBox="1"/>
          <p:nvPr/>
        </p:nvSpPr>
        <p:spPr>
          <a:xfrm>
            <a:off x="2020000" y="2592989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76"/>
          <p:cNvSpPr txBox="1"/>
          <p:nvPr/>
        </p:nvSpPr>
        <p:spPr>
          <a:xfrm>
            <a:off x="2020000" y="3315763"/>
            <a:ext cx="80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76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dequeue() = 3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77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Q5b – Stack 2 Queue</a:t>
            </a:r>
            <a:endParaRPr/>
          </a:p>
        </p:txBody>
      </p:sp>
      <p:sp>
        <p:nvSpPr>
          <p:cNvPr id="1150" name="Google Shape;1150;p77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Determine the worst case and amortized runtime for each operation.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78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Q5b – Stack 2 Queue</a:t>
            </a:r>
            <a:endParaRPr/>
          </a:p>
        </p:txBody>
      </p:sp>
      <p:sp>
        <p:nvSpPr>
          <p:cNvPr id="1156" name="Google Shape;1156;p78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Worse case: O(n)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9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Q5b – Stack 2 Queue</a:t>
            </a:r>
            <a:endParaRPr/>
          </a:p>
        </p:txBody>
      </p:sp>
      <p:sp>
        <p:nvSpPr>
          <p:cNvPr id="1162" name="Google Shape;1162;p79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Worse case: O(n)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Transfer everything from stack 1 to stack 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0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Q5b – Stack 2 Queue</a:t>
            </a:r>
            <a:endParaRPr/>
          </a:p>
        </p:txBody>
      </p:sp>
      <p:sp>
        <p:nvSpPr>
          <p:cNvPr id="1168" name="Google Shape;1168;p80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Amortized cost: O(1)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Probing</a:t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766900" y="1735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1214050" y="1735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766900" y="2009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1214050" y="2009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766900" y="2283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1214050" y="22834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7669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214050" y="25576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766900" y="2831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1214050" y="28318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766900" y="3106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1214050" y="3106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766900" y="3380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1214050" y="3380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766900" y="3654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1214050" y="36544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766900" y="3928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1214050" y="39286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766900" y="4202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214050" y="4202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311700" y="1017725"/>
            <a:ext cx="3387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Let’s define a hash function </a:t>
            </a:r>
            <a:r>
              <a:rPr lang="en" sz="1400" b="0" i="1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h(x) = x % 10</a:t>
            </a:r>
            <a:endParaRPr sz="1400" b="0" i="1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1" name="Google Shape;251;p9"/>
          <p:cNvGrpSpPr/>
          <p:nvPr/>
        </p:nvGrpSpPr>
        <p:grpSpPr>
          <a:xfrm>
            <a:off x="4702422" y="991911"/>
            <a:ext cx="4129885" cy="1201750"/>
            <a:chOff x="1917150" y="3703788"/>
            <a:chExt cx="5309701" cy="1354237"/>
          </a:xfrm>
        </p:grpSpPr>
        <p:pic>
          <p:nvPicPr>
            <p:cNvPr id="252" name="Google Shape;252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17150" y="3761175"/>
              <a:ext cx="5309701" cy="12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9"/>
            <p:cNvSpPr txBox="1"/>
            <p:nvPr/>
          </p:nvSpPr>
          <p:spPr>
            <a:xfrm>
              <a:off x="1917150" y="3761125"/>
              <a:ext cx="5309700" cy="12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6000" tIns="180000" rIns="216000" bIns="180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And again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3687331" y="3703788"/>
              <a:ext cx="1769400" cy="307800"/>
            </a:xfrm>
            <a:prstGeom prst="roundRect">
              <a:avLst>
                <a:gd name="adj" fmla="val 30563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insert(82)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55" name="Google Shape;255;p9"/>
          <p:cNvSpPr/>
          <p:nvPr/>
        </p:nvSpPr>
        <p:spPr>
          <a:xfrm>
            <a:off x="41250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82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6" name="Google Shape;256;p9"/>
          <p:cNvCxnSpPr>
            <a:stCxn id="255" idx="1"/>
            <a:endCxn id="239" idx="3"/>
          </p:cNvCxnSpPr>
          <p:nvPr/>
        </p:nvCxnSpPr>
        <p:spPr>
          <a:xfrm flipH="1">
            <a:off x="2724000" y="2694775"/>
            <a:ext cx="1401000" cy="2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257" name="Google Shape;25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8450" y="1341127"/>
            <a:ext cx="1523050" cy="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/>
          <p:nvPr/>
        </p:nvSpPr>
        <p:spPr>
          <a:xfrm>
            <a:off x="3223775" y="1501575"/>
            <a:ext cx="5520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1850" y="3039825"/>
            <a:ext cx="3148750" cy="17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9"/>
          <p:cNvSpPr txBox="1"/>
          <p:nvPr/>
        </p:nvSpPr>
        <p:spPr>
          <a:xfrm>
            <a:off x="6586200" y="4290425"/>
            <a:ext cx="18693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I’LL DO IT AGAIN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1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Q5b – Stack 2 Queue</a:t>
            </a:r>
            <a:endParaRPr/>
          </a:p>
        </p:txBody>
      </p:sp>
      <p:sp>
        <p:nvSpPr>
          <p:cNvPr id="1174" name="Google Shape;1174;p81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Amortized cost: O(1)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Prove using Accounting method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82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Q5b – Stack 2 Queue</a:t>
            </a:r>
            <a:endParaRPr/>
          </a:p>
        </p:txBody>
      </p:sp>
      <p:sp>
        <p:nvSpPr>
          <p:cNvPr id="1180" name="Google Shape;1180;p82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Amortized cost: O(1)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Prove using Accounting method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Whenever we push a new element, we will deposit $2 to the bank. When we transfer an element from S1 to S2 or popping an element from S2, we will pay $1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3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Q5b – Stack 2 Queue</a:t>
            </a:r>
            <a:endParaRPr/>
          </a:p>
        </p:txBody>
      </p:sp>
      <p:sp>
        <p:nvSpPr>
          <p:cNvPr id="1186" name="Google Shape;1186;p83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Whenever we push a new element, we will deposit $2 to the bank. When we transfer an element from S1 to S2 or popping an element from S2, we will pay $1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Note that when pop is called and S2 is empty, we have at least $2k deposited in the bank, where k is the number of inserted elements in S1.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84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Q5b – Stack 2 Queue</a:t>
            </a:r>
            <a:endParaRPr/>
          </a:p>
        </p:txBody>
      </p:sp>
      <p:sp>
        <p:nvSpPr>
          <p:cNvPr id="1192" name="Google Shape;1192;p84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Whenever we push a new element, we will deposit $2 to the bank. When we transfer an element from S1 to S2 or popping an element from S2, we will pay $1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Note that when pop is called and S2 is empty, we have at least $2k deposited in the bank, where k is the number of inserted elements in S1.</a:t>
            </a:r>
            <a:endParaRPr/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This is enough money to pay for the transferring cost that takes O(k) time. Note that the remaining money $2k − $k = $k can be used to pay for when the element is popped from S2.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Problem 5: Scapegoat trees</a:t>
            </a:r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8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 dirty="0"/>
              <a:t>Q5a – Scapegoat Tree</a:t>
            </a:r>
            <a:endParaRPr dirty="0"/>
          </a:p>
        </p:txBody>
      </p:sp>
      <p:sp>
        <p:nvSpPr>
          <p:cNvPr id="1203" name="Google Shape;1203;p86"/>
          <p:cNvSpPr txBox="1">
            <a:spLocks noGrp="1"/>
          </p:cNvSpPr>
          <p:nvPr>
            <p:ph type="body" idx="1"/>
          </p:nvPr>
        </p:nvSpPr>
        <p:spPr>
          <a:xfrm>
            <a:off x="532853" y="1543049"/>
            <a:ext cx="82230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5875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Suppose we are about to perform the rebuild operation on a node v. Show that the amount of entries that must have been inserted into node v since it was last rebuilt is Ω(size(v)).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87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09" name="Google Shape;1209;p87"/>
          <p:cNvSpPr txBox="1">
            <a:spLocks noGrp="1"/>
          </p:cNvSpPr>
          <p:nvPr>
            <p:ph type="body" idx="1"/>
          </p:nvPr>
        </p:nvSpPr>
        <p:spPr>
          <a:xfrm>
            <a:off x="857251" y="1543050"/>
            <a:ext cx="7570200" cy="3335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88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15" name="Google Shape;1215;p88"/>
          <p:cNvSpPr txBox="1">
            <a:spLocks noGrp="1"/>
          </p:cNvSpPr>
          <p:nvPr>
            <p:ph type="body" idx="1"/>
          </p:nvPr>
        </p:nvSpPr>
        <p:spPr>
          <a:xfrm>
            <a:off x="857251" y="1543050"/>
            <a:ext cx="7570200" cy="3335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23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9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21" name="Google Shape;1221;p89"/>
          <p:cNvSpPr txBox="1">
            <a:spLocks noGrp="1"/>
          </p:cNvSpPr>
          <p:nvPr>
            <p:ph type="body" idx="1"/>
          </p:nvPr>
        </p:nvSpPr>
        <p:spPr>
          <a:xfrm>
            <a:off x="857251" y="1543050"/>
            <a:ext cx="7570200" cy="3335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23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0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27" name="Google Shape;1227;p90"/>
          <p:cNvSpPr txBox="1">
            <a:spLocks noGrp="1"/>
          </p:cNvSpPr>
          <p:nvPr>
            <p:ph type="body" idx="1"/>
          </p:nvPr>
        </p:nvSpPr>
        <p:spPr>
          <a:xfrm>
            <a:off x="857251" y="1368312"/>
            <a:ext cx="7570200" cy="351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23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Probing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766900" y="1735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1214050" y="17350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766900" y="2009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1214050" y="2009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766900" y="2283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1214050" y="22834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669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1214050" y="25576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766900" y="2831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1214050" y="2831875"/>
            <a:ext cx="1509900" cy="274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766900" y="31060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1214050" y="3106075"/>
            <a:ext cx="1509900" cy="274200"/>
          </a:xfrm>
          <a:prstGeom prst="rect">
            <a:avLst/>
          </a:prstGeom>
          <a:solidFill>
            <a:srgbClr val="00FF00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766900" y="33802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1214050" y="33802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766900" y="36544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1214050" y="36544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766900" y="3928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1214050" y="39286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766900" y="42028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1214050" y="4202875"/>
            <a:ext cx="1509900" cy="2742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311700" y="1017725"/>
            <a:ext cx="3387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Let’s define a hash function </a:t>
            </a:r>
            <a:r>
              <a:rPr lang="en" sz="1400" b="0" i="1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h(x) = x % 10</a:t>
            </a:r>
            <a:endParaRPr sz="1400" b="0" i="1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7" name="Google Shape;287;p10"/>
          <p:cNvGrpSpPr/>
          <p:nvPr/>
        </p:nvGrpSpPr>
        <p:grpSpPr>
          <a:xfrm>
            <a:off x="4702422" y="991911"/>
            <a:ext cx="4129885" cy="1201750"/>
            <a:chOff x="1917150" y="3703788"/>
            <a:chExt cx="5309701" cy="1354237"/>
          </a:xfrm>
        </p:grpSpPr>
        <p:pic>
          <p:nvPicPr>
            <p:cNvPr id="288" name="Google Shape;288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17150" y="3761175"/>
              <a:ext cx="5309701" cy="12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10"/>
            <p:cNvSpPr txBox="1"/>
            <p:nvPr/>
          </p:nvSpPr>
          <p:spPr>
            <a:xfrm>
              <a:off x="1917150" y="3761125"/>
              <a:ext cx="5309700" cy="12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6000" tIns="180000" rIns="216000" bIns="180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Found something good!!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3687331" y="3703788"/>
              <a:ext cx="1769400" cy="307800"/>
            </a:xfrm>
            <a:prstGeom prst="roundRect">
              <a:avLst>
                <a:gd name="adj" fmla="val 30563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insert(82)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91" name="Google Shape;291;p10"/>
          <p:cNvSpPr/>
          <p:nvPr/>
        </p:nvSpPr>
        <p:spPr>
          <a:xfrm>
            <a:off x="4125000" y="2557675"/>
            <a:ext cx="447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82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2" name="Google Shape;292;p10"/>
          <p:cNvCxnSpPr>
            <a:stCxn id="291" idx="1"/>
            <a:endCxn id="277" idx="3"/>
          </p:cNvCxnSpPr>
          <p:nvPr/>
        </p:nvCxnSpPr>
        <p:spPr>
          <a:xfrm flipH="1">
            <a:off x="2724000" y="2694775"/>
            <a:ext cx="1401000" cy="5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93" name="Google Shape;293;p10"/>
          <p:cNvSpPr txBox="1"/>
          <p:nvPr/>
        </p:nvSpPr>
        <p:spPr>
          <a:xfrm>
            <a:off x="6586200" y="4290425"/>
            <a:ext cx="18693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I’LL DO IT AGAIN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900" y="2867650"/>
            <a:ext cx="247650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0"/>
          <p:cNvSpPr txBox="1"/>
          <p:nvPr/>
        </p:nvSpPr>
        <p:spPr>
          <a:xfrm>
            <a:off x="3048450" y="3317425"/>
            <a:ext cx="549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91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33" name="Google Shape;1233;p91"/>
          <p:cNvSpPr txBox="1">
            <a:spLocks noGrp="1"/>
          </p:cNvSpPr>
          <p:nvPr>
            <p:ph type="body" idx="1"/>
          </p:nvPr>
        </p:nvSpPr>
        <p:spPr>
          <a:xfrm>
            <a:off x="857251" y="1368312"/>
            <a:ext cx="7570200" cy="351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23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92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39" name="Google Shape;1239;p92"/>
          <p:cNvSpPr txBox="1">
            <a:spLocks noGrp="1"/>
          </p:cNvSpPr>
          <p:nvPr>
            <p:ph type="body" idx="1"/>
          </p:nvPr>
        </p:nvSpPr>
        <p:spPr>
          <a:xfrm>
            <a:off x="857251" y="1368312"/>
            <a:ext cx="7570200" cy="351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23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93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45" name="Google Shape;1245;p93"/>
          <p:cNvSpPr txBox="1"/>
          <p:nvPr/>
        </p:nvSpPr>
        <p:spPr>
          <a:xfrm>
            <a:off x="403550" y="1296475"/>
            <a:ext cx="82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6" name="Google Shape;124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50" y="1296476"/>
            <a:ext cx="7478301" cy="37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94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52" name="Google Shape;1252;p94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95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58" name="Google Shape;1258;p95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  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64" name="Google Shape;1264;p96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7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70" name="Google Shape;1270;p97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8" t="-210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98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 dirty="0"/>
              <a:t>Q5b – Scapegoat Tree</a:t>
            </a:r>
            <a:endParaRPr dirty="0"/>
          </a:p>
        </p:txBody>
      </p:sp>
      <p:sp>
        <p:nvSpPr>
          <p:cNvPr id="1276" name="Google Shape;1276;p98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87" t="-210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9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82" name="Google Shape;1282;p99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84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every insertion, every node is balanced due to the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rebuild</a:t>
            </a:r>
            <a:r>
              <a:rPr lang="en">
                <a:solidFill>
                  <a:schemeClr val="dk1"/>
                </a:solidFill>
              </a:rPr>
              <a:t> operation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00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"/>
              <a:t>Scapegoat Trees</a:t>
            </a:r>
            <a:endParaRPr/>
          </a:p>
        </p:txBody>
      </p:sp>
      <p:sp>
        <p:nvSpPr>
          <p:cNvPr id="1288" name="Google Shape;1288;p100"/>
          <p:cNvSpPr txBox="1">
            <a:spLocks noGrp="1"/>
          </p:cNvSpPr>
          <p:nvPr>
            <p:ph type="body" idx="1"/>
          </p:nvPr>
        </p:nvSpPr>
        <p:spPr>
          <a:xfrm>
            <a:off x="857250" y="1543050"/>
            <a:ext cx="74049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4618</Words>
  <Application>Microsoft Macintosh PowerPoint</Application>
  <PresentationFormat>On-screen Show (16:9)</PresentationFormat>
  <Paragraphs>822</Paragraphs>
  <Slides>136</Slides>
  <Notes>136</Notes>
  <HiddenSlides>65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Calibri</vt:lpstr>
      <vt:lpstr>Consolas</vt:lpstr>
      <vt:lpstr>Arial</vt:lpstr>
      <vt:lpstr>Roboto</vt:lpstr>
      <vt:lpstr>Simple Light</vt:lpstr>
      <vt:lpstr>Simple Light</vt:lpstr>
      <vt:lpstr>CS2040S Tutorial 8</vt:lpstr>
      <vt:lpstr>Today’s tutorial</vt:lpstr>
      <vt:lpstr>Open addressing</vt:lpstr>
      <vt:lpstr>Open Addressing</vt:lpstr>
      <vt:lpstr>Linear Probing (thanks christian)</vt:lpstr>
      <vt:lpstr>Linear Probing</vt:lpstr>
      <vt:lpstr>Linear Probing</vt:lpstr>
      <vt:lpstr>Linear Probing</vt:lpstr>
      <vt:lpstr>Linear Probing</vt:lpstr>
      <vt:lpstr>Linear Probing</vt:lpstr>
      <vt:lpstr>Linear Probing</vt:lpstr>
      <vt:lpstr>Open addressing vs chaining</vt:lpstr>
      <vt:lpstr>Open addressing vs chaining</vt:lpstr>
      <vt:lpstr>2 properties of a good hash function</vt:lpstr>
      <vt:lpstr>2 properties of a good hash function</vt:lpstr>
      <vt:lpstr>Q: Does linear probing satisfy the 2 properties?</vt:lpstr>
      <vt:lpstr>A: Does linear probing satisfy the 2 properties?</vt:lpstr>
      <vt:lpstr>Double Hashing (satisfies the 2 properties)</vt:lpstr>
      <vt:lpstr>Double Hashing: choice of g(k) and m</vt:lpstr>
      <vt:lpstr>Performance of open addressing</vt:lpstr>
      <vt:lpstr>Performance of open addressing</vt:lpstr>
      <vt:lpstr>What happens when m = n under open addressing?</vt:lpstr>
      <vt:lpstr>Table resizing</vt:lpstr>
      <vt:lpstr>But how much does time increasing table size take?</vt:lpstr>
      <vt:lpstr>But how much does time it take?</vt:lpstr>
      <vt:lpstr>What’s the strategy to increase table-size?</vt:lpstr>
      <vt:lpstr>What’s the strategy to increase table-size?</vt:lpstr>
      <vt:lpstr>But how much does time it take?</vt:lpstr>
      <vt:lpstr>Why is this good for insert?</vt:lpstr>
      <vt:lpstr>Amortised analysis</vt:lpstr>
      <vt:lpstr>Definition</vt:lpstr>
      <vt:lpstr>Problem 1: Quadratic Probing</vt:lpstr>
      <vt:lpstr>b)</vt:lpstr>
      <vt:lpstr>b)</vt:lpstr>
      <vt:lpstr>b)</vt:lpstr>
      <vt:lpstr>b)</vt:lpstr>
      <vt:lpstr>b)</vt:lpstr>
      <vt:lpstr>c)</vt:lpstr>
      <vt:lpstr>d)</vt:lpstr>
      <vt:lpstr>Problem 2: Table resizing</vt:lpstr>
      <vt:lpstr>Minimum number of deletions between 2 resize events</vt:lpstr>
      <vt:lpstr>Minimum number of deletions between 2 resize events</vt:lpstr>
      <vt:lpstr>Minimum number of deletions between 2 resize events</vt:lpstr>
      <vt:lpstr>Minimum number of deletions between 2 resize events</vt:lpstr>
      <vt:lpstr>Minimum number of insertions between 2 resize events</vt:lpstr>
      <vt:lpstr>Minimum number of insertions between 2 resize events</vt:lpstr>
      <vt:lpstr>Why don’t we consider between 2 grows</vt:lpstr>
      <vt:lpstr>Problem 3: Implementing union/intersection</vt:lpstr>
      <vt:lpstr>Hash table with open addressing</vt:lpstr>
      <vt:lpstr>Hash table with open addressing</vt:lpstr>
      <vt:lpstr>Hash table with chaining</vt:lpstr>
      <vt:lpstr>Hash table with chaining</vt:lpstr>
      <vt:lpstr>Problem 4: Binary counter</vt:lpstr>
      <vt:lpstr>Binary counter ADT</vt:lpstr>
      <vt:lpstr>Amortised analysis</vt:lpstr>
      <vt:lpstr>Amortised analysis</vt:lpstr>
      <vt:lpstr>Amortised analysis</vt:lpstr>
      <vt:lpstr>Problem 5: Stack 2 Queue</vt:lpstr>
      <vt:lpstr>Q5a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 – Stack 2 Queue</vt:lpstr>
      <vt:lpstr>Q5b – Stack 2 Queue</vt:lpstr>
      <vt:lpstr>Q5b – Stack 2 Queue</vt:lpstr>
      <vt:lpstr>Q5b – Stack 2 Queue</vt:lpstr>
      <vt:lpstr>Q5b – Stack 2 Queue</vt:lpstr>
      <vt:lpstr>Q5b – Stack 2 Queue</vt:lpstr>
      <vt:lpstr>Q5b – Stack 2 Queue</vt:lpstr>
      <vt:lpstr>Q5b – Stack 2 Queue</vt:lpstr>
      <vt:lpstr>Q5b – Stack 2 Queue</vt:lpstr>
      <vt:lpstr>Problem 5: Scapegoat trees</vt:lpstr>
      <vt:lpstr>Q5a – Scapegoat Tree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Q5b – Scapegoat Tree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Scapegoat Trees</vt:lpstr>
      <vt:lpstr>Q5c – Scapegoat Tree</vt:lpstr>
      <vt:lpstr>Scapegoat Trees</vt:lpstr>
      <vt:lpstr>Scapegoat Trees</vt:lpstr>
      <vt:lpstr>Scapegoat Trees</vt:lpstr>
      <vt:lpstr>Scapegoat Trees</vt:lpstr>
      <vt:lpstr>Scapegoat Trees</vt:lpstr>
      <vt:lpstr>Problem 7: Tabulation hashing</vt:lpstr>
      <vt:lpstr>Q7 - Tabulation Hashing</vt:lpstr>
      <vt:lpstr>Q7 - Tabulation Hashing</vt:lpstr>
      <vt:lpstr>No worries….. try with a simple example!</vt:lpstr>
      <vt:lpstr>Finding hash of key 101</vt:lpstr>
      <vt:lpstr>Finding hash of key 101</vt:lpstr>
      <vt:lpstr>Finding hash of key 101</vt:lpstr>
      <vt:lpstr>Finding hash of key 101</vt:lpstr>
      <vt:lpstr>Q7a - Tabulation Hashing</vt:lpstr>
      <vt:lpstr>Q7a - Tabulation Hashing</vt:lpstr>
      <vt:lpstr>Q7a - Tabulation Hashing</vt:lpstr>
      <vt:lpstr>Q7a - Tabulation Hashing</vt:lpstr>
      <vt:lpstr>Q7a - Tabulation Hashing</vt:lpstr>
      <vt:lpstr>Q7a - Tabulation Hashing</vt:lpstr>
      <vt:lpstr>Q7a - Tabulation Hashing</vt:lpstr>
      <vt:lpstr>Tabulation Hashing</vt:lpstr>
      <vt:lpstr>Tabulation Hashing</vt:lpstr>
      <vt:lpstr>Q7b - Tabulation Hashing</vt:lpstr>
      <vt:lpstr>Tabulation Hashing</vt:lpstr>
      <vt:lpstr>Q7c - Tabulation Hashing</vt:lpstr>
      <vt:lpstr>Tabulation Hashing</vt:lpstr>
      <vt:lpstr>Q7d - Tabulation Hashing</vt:lpstr>
      <vt:lpstr>Tabulation Hashing</vt:lpstr>
      <vt:lpstr>Tabulation Hashing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CS2040S Tutorial 7</dc:title>
  <cp:lastModifiedBy>Chee Zhong Wei</cp:lastModifiedBy>
  <cp:revision>3</cp:revision>
  <dcterms:modified xsi:type="dcterms:W3CDTF">2023-03-21T04:57:39Z</dcterms:modified>
</cp:coreProperties>
</file>